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4"/>
  </p:notesMasterIdLst>
  <p:handoutMasterIdLst>
    <p:handoutMasterId r:id="rId25"/>
  </p:handoutMasterIdLst>
  <p:sldIdLst>
    <p:sldId id="264" r:id="rId2"/>
    <p:sldId id="405" r:id="rId3"/>
    <p:sldId id="404" r:id="rId4"/>
    <p:sldId id="400" r:id="rId5"/>
    <p:sldId id="411" r:id="rId6"/>
    <p:sldId id="418" r:id="rId7"/>
    <p:sldId id="412" r:id="rId8"/>
    <p:sldId id="413" r:id="rId9"/>
    <p:sldId id="455" r:id="rId10"/>
    <p:sldId id="457" r:id="rId11"/>
    <p:sldId id="462" r:id="rId12"/>
    <p:sldId id="471" r:id="rId13"/>
    <p:sldId id="460" r:id="rId14"/>
    <p:sldId id="459" r:id="rId15"/>
    <p:sldId id="461" r:id="rId16"/>
    <p:sldId id="467" r:id="rId17"/>
    <p:sldId id="470" r:id="rId18"/>
    <p:sldId id="458" r:id="rId19"/>
    <p:sldId id="414" r:id="rId20"/>
    <p:sldId id="472" r:id="rId21"/>
    <p:sldId id="417" r:id="rId22"/>
    <p:sldId id="415" r:id="rId23"/>
  </p:sldIdLst>
  <p:sldSz cx="9144000" cy="6858000" type="screen4x3"/>
  <p:notesSz cx="9144000" cy="6858000"/>
  <p:embeddedFontLst>
    <p:embeddedFont>
      <p:font typeface="Calibri" panose="020F0502020204030204" pitchFamily="34" charset="0"/>
      <p:regular r:id="rId26"/>
      <p:bold r:id="rId27"/>
      <p:italic r:id="rId28"/>
      <p:boldItalic r:id="rId29"/>
    </p:embeddedFont>
  </p:embeddedFontLst>
  <p:defaultTextStyle>
    <a:lvl1pPr defTabSz="457200">
      <a:buClr>
        <a:srgbClr val="000000"/>
      </a:buClr>
      <a:buFont typeface="Calibri"/>
      <a:defRPr>
        <a:uFill>
          <a:solidFill/>
        </a:uFill>
        <a:latin typeface="+mn-lt"/>
        <a:ea typeface="+mn-ea"/>
        <a:cs typeface="+mn-cs"/>
        <a:sym typeface="Calibri"/>
      </a:defRPr>
    </a:lvl1pPr>
    <a:lvl2pPr indent="342900" defTabSz="457200">
      <a:buClr>
        <a:srgbClr val="000000"/>
      </a:buClr>
      <a:buFont typeface="Calibri"/>
      <a:defRPr>
        <a:uFill>
          <a:solidFill/>
        </a:uFill>
        <a:latin typeface="+mn-lt"/>
        <a:ea typeface="+mn-ea"/>
        <a:cs typeface="+mn-cs"/>
        <a:sym typeface="Calibri"/>
      </a:defRPr>
    </a:lvl2pPr>
    <a:lvl3pPr indent="685800" defTabSz="457200">
      <a:buClr>
        <a:srgbClr val="000000"/>
      </a:buClr>
      <a:buFont typeface="Calibri"/>
      <a:defRPr>
        <a:uFill>
          <a:solidFill/>
        </a:uFill>
        <a:latin typeface="+mn-lt"/>
        <a:ea typeface="+mn-ea"/>
        <a:cs typeface="+mn-cs"/>
        <a:sym typeface="Calibri"/>
      </a:defRPr>
    </a:lvl3pPr>
    <a:lvl4pPr indent="1028700" defTabSz="457200">
      <a:buClr>
        <a:srgbClr val="000000"/>
      </a:buClr>
      <a:buFont typeface="Calibri"/>
      <a:defRPr>
        <a:uFill>
          <a:solidFill/>
        </a:uFill>
        <a:latin typeface="+mn-lt"/>
        <a:ea typeface="+mn-ea"/>
        <a:cs typeface="+mn-cs"/>
        <a:sym typeface="Calibri"/>
      </a:defRPr>
    </a:lvl4pPr>
    <a:lvl5pPr indent="1371600" defTabSz="457200">
      <a:buClr>
        <a:srgbClr val="000000"/>
      </a:buClr>
      <a:buFont typeface="Calibri"/>
      <a:defRPr>
        <a:uFill>
          <a:solidFill/>
        </a:uFill>
        <a:latin typeface="+mn-lt"/>
        <a:ea typeface="+mn-ea"/>
        <a:cs typeface="+mn-cs"/>
        <a:sym typeface="Calibri"/>
      </a:defRPr>
    </a:lvl5pPr>
    <a:lvl6pPr indent="1714500" defTabSz="457200">
      <a:buClr>
        <a:srgbClr val="000000"/>
      </a:buClr>
      <a:buFont typeface="Calibri"/>
      <a:defRPr>
        <a:uFill>
          <a:solidFill/>
        </a:uFill>
        <a:latin typeface="+mn-lt"/>
        <a:ea typeface="+mn-ea"/>
        <a:cs typeface="+mn-cs"/>
        <a:sym typeface="Calibri"/>
      </a:defRPr>
    </a:lvl6pPr>
    <a:lvl7pPr indent="2057400" defTabSz="457200">
      <a:buClr>
        <a:srgbClr val="000000"/>
      </a:buClr>
      <a:buFont typeface="Calibri"/>
      <a:defRPr>
        <a:uFill>
          <a:solidFill/>
        </a:uFill>
        <a:latin typeface="+mn-lt"/>
        <a:ea typeface="+mn-ea"/>
        <a:cs typeface="+mn-cs"/>
        <a:sym typeface="Calibri"/>
      </a:defRPr>
    </a:lvl7pPr>
    <a:lvl8pPr indent="2400300" defTabSz="457200">
      <a:buClr>
        <a:srgbClr val="000000"/>
      </a:buClr>
      <a:buFont typeface="Calibri"/>
      <a:defRPr>
        <a:uFill>
          <a:solidFill/>
        </a:uFill>
        <a:latin typeface="+mn-lt"/>
        <a:ea typeface="+mn-ea"/>
        <a:cs typeface="+mn-cs"/>
        <a:sym typeface="Calibri"/>
      </a:defRPr>
    </a:lvl8pPr>
    <a:lvl9pPr indent="2743200" defTabSz="457200">
      <a:buClr>
        <a:srgbClr val="000000"/>
      </a:buClr>
      <a:buFont typeface="Calibri"/>
      <a:defRPr>
        <a:uFill>
          <a:solidFill/>
        </a:uFill>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leen Steadman" initials="KS" lastIdx="5" clrIdx="0">
    <p:extLst>
      <p:ext uri="{19B8F6BF-5375-455C-9EA6-DF929625EA0E}">
        <p15:presenceInfo xmlns:p15="http://schemas.microsoft.com/office/powerpoint/2012/main" userId="S::kzs0138@auburn.edu::a1017cdf-d68c-4423-8e68-cce1f5acd5cd" providerId="AD"/>
      </p:ext>
    </p:extLst>
  </p:cmAuthor>
  <p:cmAuthor id="2" name="Chad Rose" initials="CR" lastIdx="1" clrIdx="1">
    <p:extLst>
      <p:ext uri="{19B8F6BF-5375-455C-9EA6-DF929625EA0E}">
        <p15:presenceInfo xmlns:p15="http://schemas.microsoft.com/office/powerpoint/2012/main" userId="Chad Ro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44D"/>
    <a:srgbClr val="F8330C"/>
    <a:srgbClr val="FFFFFF"/>
    <a:srgbClr val="2B79A9"/>
    <a:srgbClr val="DD550C"/>
    <a:srgbClr val="83C2FD"/>
    <a:srgbClr val="496E9C"/>
    <a:srgbClr val="F68026"/>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EAF4"/>
          </a:solidFill>
        </a:fill>
      </a:tcStyle>
    </a:wholeTbl>
    <a:band2H>
      <a:tcTxStyle/>
      <a:tcStyle>
        <a:tcBdr/>
        <a:fill>
          <a:solidFill>
            <a:srgbClr val="F1F5FA"/>
          </a:solidFill>
        </a:fill>
      </a:tcStyle>
    </a:band2H>
    <a:firstCol>
      <a:tcTxStyle b="on" i="off">
        <a:fontRef idx="minor">
          <a:srgbClr val="FFFFFF"/>
        </a:fontRef>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6095C9"/>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77" autoAdjust="0"/>
    <p:restoredTop sz="91579" autoAdjust="0"/>
  </p:normalViewPr>
  <p:slideViewPr>
    <p:cSldViewPr snapToGrid="0" snapToObjects="1">
      <p:cViewPr varScale="1">
        <p:scale>
          <a:sx n="101" d="100"/>
          <a:sy n="101" d="100"/>
        </p:scale>
        <p:origin x="1668"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6D72FF73-3B8F-A544-A0A0-42F2B80C88BC}" type="datetimeFigureOut">
              <a:rPr lang="en-US" smtClean="0"/>
              <a:t>8/23/2022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FE7C57B-DB5A-054E-86C1-F8B7CA8338F9}" type="slidenum">
              <a:rPr lang="en-US" smtClean="0"/>
              <a:t>‹#›</a:t>
            </a:fld>
            <a:endParaRPr lang="en-US"/>
          </a:p>
        </p:txBody>
      </p:sp>
    </p:spTree>
    <p:extLst>
      <p:ext uri="{BB962C8B-B14F-4D97-AF65-F5344CB8AC3E}">
        <p14:creationId xmlns:p14="http://schemas.microsoft.com/office/powerpoint/2010/main" val="244785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Shape 41"/>
          <p:cNvSpPr>
            <a:spLocks noGrp="1" noRot="1" noChangeAspect="1"/>
          </p:cNvSpPr>
          <p:nvPr>
            <p:ph type="sldImg"/>
          </p:nvPr>
        </p:nvSpPr>
        <p:spPr>
          <a:xfrm>
            <a:off x="2857500" y="514350"/>
            <a:ext cx="3429000" cy="2571750"/>
          </a:xfrm>
          <a:prstGeom prst="rect">
            <a:avLst/>
          </a:prstGeom>
        </p:spPr>
        <p:txBody>
          <a:bodyPr/>
          <a:lstStyle/>
          <a:p>
            <a:pPr lvl="0"/>
            <a:endParaRPr/>
          </a:p>
        </p:txBody>
      </p:sp>
      <p:sp>
        <p:nvSpPr>
          <p:cNvPr id="42" name="Shape 42"/>
          <p:cNvSpPr>
            <a:spLocks noGrp="1"/>
          </p:cNvSpPr>
          <p:nvPr>
            <p:ph type="body" sz="quarter" idx="1"/>
          </p:nvPr>
        </p:nvSpPr>
        <p:spPr>
          <a:xfrm>
            <a:off x="1219200" y="3257550"/>
            <a:ext cx="6705600" cy="3086100"/>
          </a:xfrm>
          <a:prstGeom prst="rect">
            <a:avLst/>
          </a:prstGeom>
        </p:spPr>
        <p:txBody>
          <a:bodyPr/>
          <a:lstStyle/>
          <a:p>
            <a:pPr lvl="0"/>
            <a:endParaRPr/>
          </a:p>
        </p:txBody>
      </p:sp>
    </p:spTree>
    <p:extLst>
      <p:ext uri="{BB962C8B-B14F-4D97-AF65-F5344CB8AC3E}">
        <p14:creationId xmlns:p14="http://schemas.microsoft.com/office/powerpoint/2010/main" val="1460961498"/>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934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379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793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3007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584200" eaLnBrk="1" fontAlgn="auto" latinLnBrk="0" hangingPunct="1">
              <a:lnSpc>
                <a:spcPct val="100000"/>
              </a:lnSpc>
              <a:spcBef>
                <a:spcPts val="0"/>
              </a:spcBef>
              <a:spcAft>
                <a:spcPts val="0"/>
              </a:spcAft>
              <a:buClrTx/>
              <a:buSzTx/>
              <a:buFontTx/>
              <a:buNone/>
              <a:tabLst/>
              <a:defRPr/>
            </a:pPr>
            <a:r>
              <a:rPr lang="en-US" sz="2400" i="1" dirty="0">
                <a:effectLst/>
                <a:latin typeface="Calibri" panose="020F0502020204030204" pitchFamily="34" charset="0"/>
                <a:ea typeface="Calibri" panose="020F0502020204030204" pitchFamily="34" charset="0"/>
                <a:cs typeface="Times New Roman" panose="02020603050405020304" pitchFamily="18" charset="0"/>
              </a:rPr>
              <a:t>Non-negative matrix factorization (</a:t>
            </a:r>
            <a:r>
              <a:rPr lang="en-US" sz="2400" i="1" dirty="0" err="1">
                <a:effectLst/>
                <a:latin typeface="Calibri" panose="020F0502020204030204" pitchFamily="34" charset="0"/>
                <a:ea typeface="Calibri" panose="020F0502020204030204" pitchFamily="34" charset="0"/>
                <a:cs typeface="Times New Roman" panose="02020603050405020304" pitchFamily="18" charset="0"/>
              </a:rPr>
              <a:t>eqn</a:t>
            </a:r>
            <a:r>
              <a:rPr lang="en-US" sz="2400" i="1" dirty="0">
                <a:effectLst/>
                <a:latin typeface="Calibri" panose="020F0502020204030204" pitchFamily="34" charset="0"/>
                <a:ea typeface="Calibri" panose="020F0502020204030204" pitchFamily="34" charset="0"/>
                <a:cs typeface="Times New Roman" panose="02020603050405020304" pitchFamily="18" charset="0"/>
              </a:rPr>
              <a:t> 1.) satisfying the minimization </a:t>
            </a:r>
            <a:r>
              <a:rPr lang="en-US" sz="2400" i="1" dirty="0">
                <a:latin typeface="Calibri" panose="020F0502020204030204" pitchFamily="34" charset="0"/>
                <a:ea typeface="Calibri" panose="020F0502020204030204" pitchFamily="34" charset="0"/>
                <a:cs typeface="Times New Roman" panose="02020603050405020304" pitchFamily="18" charset="0"/>
              </a:rPr>
              <a:t>of the </a:t>
            </a:r>
            <a:r>
              <a:rPr lang="en-US" sz="2400" i="1" dirty="0" err="1">
                <a:latin typeface="Calibri" panose="020F0502020204030204" pitchFamily="34" charset="0"/>
                <a:ea typeface="Calibri" panose="020F0502020204030204" pitchFamily="34" charset="0"/>
                <a:cs typeface="Times New Roman" panose="02020603050405020304" pitchFamily="18" charset="0"/>
              </a:rPr>
              <a:t>Frobenius</a:t>
            </a:r>
            <a:r>
              <a:rPr lang="en-US" sz="2400" i="1" dirty="0">
                <a:latin typeface="Calibri" panose="020F0502020204030204" pitchFamily="34" charset="0"/>
                <a:ea typeface="Calibri" panose="020F0502020204030204" pitchFamily="34" charset="0"/>
                <a:cs typeface="Times New Roman" panose="02020603050405020304" pitchFamily="18" charset="0"/>
              </a:rPr>
              <a:t> norm (</a:t>
            </a:r>
            <a:r>
              <a:rPr lang="en-US" sz="2400" i="1" dirty="0" err="1">
                <a:latin typeface="Calibri" panose="020F0502020204030204" pitchFamily="34" charset="0"/>
                <a:ea typeface="Calibri" panose="020F0502020204030204" pitchFamily="34" charset="0"/>
                <a:cs typeface="Times New Roman" panose="02020603050405020304" pitchFamily="18" charset="0"/>
              </a:rPr>
              <a:t>eqn</a:t>
            </a:r>
            <a:r>
              <a:rPr lang="en-US" sz="2400" i="1" dirty="0">
                <a:latin typeface="Calibri" panose="020F0502020204030204" pitchFamily="34" charset="0"/>
                <a:ea typeface="Calibri" panose="020F0502020204030204" pitchFamily="34" charset="0"/>
                <a:cs typeface="Times New Roman" panose="02020603050405020304" pitchFamily="18" charset="0"/>
              </a:rPr>
              <a:t> 2.) was carried out, and the results were weighted with P</a:t>
            </a:r>
            <a:r>
              <a:rPr lang="en-US" sz="2400" i="1" dirty="0">
                <a:effectLst/>
                <a:latin typeface="Calibri" panose="020F0502020204030204" pitchFamily="34" charset="0"/>
                <a:ea typeface="Calibri" panose="020F0502020204030204" pitchFamily="34" charset="0"/>
                <a:cs typeface="Times New Roman" panose="02020603050405020304" pitchFamily="18" charset="0"/>
              </a:rPr>
              <a:t>earson correlation (</a:t>
            </a:r>
            <a:r>
              <a:rPr lang="en-US" sz="2400" i="1" dirty="0" err="1">
                <a:effectLst/>
                <a:latin typeface="Calibri" panose="020F0502020204030204" pitchFamily="34" charset="0"/>
                <a:ea typeface="Calibri" panose="020F0502020204030204" pitchFamily="34" charset="0"/>
                <a:cs typeface="Times New Roman" panose="02020603050405020304" pitchFamily="18" charset="0"/>
              </a:rPr>
              <a:t>eqn</a:t>
            </a:r>
            <a:r>
              <a:rPr lang="en-US" sz="2400" i="1" dirty="0">
                <a:effectLst/>
                <a:latin typeface="Calibri" panose="020F0502020204030204" pitchFamily="34" charset="0"/>
                <a:ea typeface="Calibri" panose="020F0502020204030204" pitchFamily="34" charset="0"/>
                <a:cs typeface="Times New Roman" panose="02020603050405020304" pitchFamily="18" charset="0"/>
              </a:rPr>
              <a:t> 3.). </a:t>
            </a:r>
            <a:r>
              <a:rPr lang="en-US" sz="2400" i="1" dirty="0">
                <a:latin typeface="Calibri" panose="020F0502020204030204" pitchFamily="34" charset="0"/>
                <a:ea typeface="Calibri" panose="020F0502020204030204" pitchFamily="34" charset="0"/>
                <a:cs typeface="Times New Roman" panose="02020603050405020304" pitchFamily="18" charset="0"/>
              </a:rPr>
              <a:t>The study showed that the software method successfully detected neuromuscular fatigue from sEMG signals.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51707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584200" eaLnBrk="1" fontAlgn="auto" latinLnBrk="0" hangingPunct="1">
              <a:lnSpc>
                <a:spcPct val="100000"/>
              </a:lnSpc>
              <a:spcBef>
                <a:spcPts val="0"/>
              </a:spcBef>
              <a:spcAft>
                <a:spcPts val="0"/>
              </a:spcAft>
              <a:buClrTx/>
              <a:buSzTx/>
              <a:buFontTx/>
              <a:buNone/>
              <a:tabLst/>
              <a:defRPr/>
            </a:pPr>
            <a:r>
              <a:rPr lang="en-US" dirty="0"/>
              <a:t>with sub micro-volt noise</a:t>
            </a:r>
          </a:p>
          <a:p>
            <a:endParaRPr lang="en-US" dirty="0"/>
          </a:p>
        </p:txBody>
      </p:sp>
    </p:spTree>
    <p:extLst>
      <p:ext uri="{BB962C8B-B14F-4D97-AF65-F5344CB8AC3E}">
        <p14:creationId xmlns:p14="http://schemas.microsoft.com/office/powerpoint/2010/main" val="110226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6929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 Title Slide">
    <p:spTree>
      <p:nvGrpSpPr>
        <p:cNvPr id="1" name=""/>
        <p:cNvGrpSpPr/>
        <p:nvPr/>
      </p:nvGrpSpPr>
      <p:grpSpPr>
        <a:xfrm>
          <a:off x="0" y="0"/>
          <a:ext cx="0" cy="0"/>
          <a:chOff x="0" y="0"/>
          <a:chExt cx="0" cy="0"/>
        </a:xfrm>
      </p:grpSpPr>
      <p:sp>
        <p:nvSpPr>
          <p:cNvPr id="10" name="Shape 10"/>
          <p:cNvSpPr/>
          <p:nvPr/>
        </p:nvSpPr>
        <p:spPr>
          <a:xfrm>
            <a:off x="-3872" y="4835022"/>
            <a:ext cx="9170897" cy="2022977"/>
          </a:xfrm>
          <a:prstGeom prst="rect">
            <a:avLst/>
          </a:prstGeom>
          <a:solidFill>
            <a:srgbClr val="03244D"/>
          </a:solidFill>
          <a:ln>
            <a:round/>
          </a:ln>
          <a:effectLst>
            <a:outerShdw blurRad="38100" dist="23000" dir="5400000" rotWithShape="0">
              <a:srgbClr val="000000">
                <a:alpha val="35000"/>
              </a:srgbClr>
            </a:outerShdw>
          </a:effectLst>
        </p:spPr>
        <p:txBody>
          <a:bodyPr lIns="38100" tIns="38100" rIns="38100" bIns="38100" anchor="ctr"/>
          <a:lstStyle/>
          <a:p>
            <a:pPr lvl="0" algn="ctr" defTabSz="584200">
              <a:buClr>
                <a:srgbClr val="FFFFFF"/>
              </a:buClr>
              <a:defRPr sz="4000">
                <a:solidFill>
                  <a:srgbClr val="FFFFFF"/>
                </a:solidFill>
                <a:effectLst>
                  <a:outerShdw blurRad="38100" dist="12700" dir="5400000" rotWithShape="0">
                    <a:srgbClr val="000000">
                      <a:alpha val="50000"/>
                    </a:srgbClr>
                  </a:outerShdw>
                </a:effectLst>
                <a:uFill>
                  <a:solidFill>
                    <a:srgbClr val="FFFFFF"/>
                  </a:solidFill>
                </a:uFill>
              </a:defRPr>
            </a:pPr>
            <a:endParaRPr/>
          </a:p>
        </p:txBody>
      </p:sp>
      <p:sp>
        <p:nvSpPr>
          <p:cNvPr id="11" name="Shape 11"/>
          <p:cNvSpPr/>
          <p:nvPr/>
        </p:nvSpPr>
        <p:spPr>
          <a:xfrm>
            <a:off x="-3872" y="4504664"/>
            <a:ext cx="9170897" cy="250980"/>
          </a:xfrm>
          <a:prstGeom prst="rect">
            <a:avLst/>
          </a:prstGeom>
          <a:solidFill>
            <a:srgbClr val="F68026"/>
          </a:solidFill>
          <a:ln>
            <a:round/>
          </a:ln>
          <a:effectLst>
            <a:outerShdw blurRad="38100" dist="23000" dir="5400000" rotWithShape="0">
              <a:srgbClr val="000000">
                <a:alpha val="35000"/>
              </a:srgbClr>
            </a:outerShdw>
          </a:effectLst>
        </p:spPr>
        <p:txBody>
          <a:bodyPr lIns="38100" tIns="38100" rIns="38100" bIns="38100" anchor="ctr"/>
          <a:lstStyle/>
          <a:p>
            <a:pPr lvl="0" algn="ctr" defTabSz="584200">
              <a:buClr>
                <a:srgbClr val="FFFFFF"/>
              </a:buClr>
              <a:defRPr sz="4000">
                <a:solidFill>
                  <a:srgbClr val="FFFFFF"/>
                </a:solidFill>
                <a:effectLst>
                  <a:outerShdw blurRad="38100" dist="12700" dir="5400000" rotWithShape="0">
                    <a:srgbClr val="000000">
                      <a:alpha val="50000"/>
                    </a:srgbClr>
                  </a:outerShdw>
                </a:effectLst>
                <a:uFill>
                  <a:solidFill>
                    <a:srgbClr val="FFFFFF"/>
                  </a:solidFill>
                </a:uFill>
              </a:defRPr>
            </a:pPr>
            <a:endParaRPr/>
          </a:p>
        </p:txBody>
      </p:sp>
      <p:sp>
        <p:nvSpPr>
          <p:cNvPr id="16" name="Shape 16"/>
          <p:cNvSpPr>
            <a:spLocks noGrp="1"/>
          </p:cNvSpPr>
          <p:nvPr>
            <p:ph idx="3"/>
          </p:nvPr>
        </p:nvSpPr>
        <p:spPr>
          <a:xfrm>
            <a:off x="3065953" y="0"/>
            <a:ext cx="3016345" cy="4445368"/>
          </a:xfrm>
          <a:prstGeom prst="rect">
            <a:avLst/>
          </a:prstGeom>
        </p:spPr>
        <p:txBody>
          <a:bodyPr/>
          <a:lstStyle/>
          <a:p>
            <a:pPr marL="0" lvl="0" indent="0" algn="ctr">
              <a:spcBef>
                <a:spcPts val="0"/>
              </a:spcBef>
              <a:buClrTx/>
              <a:buSzTx/>
              <a:buFontTx/>
              <a:buNone/>
              <a:defRPr sz="4000">
                <a:latin typeface="Gill Sans"/>
                <a:ea typeface="Gill Sans"/>
                <a:cs typeface="Gill Sans"/>
                <a:sym typeface="Gill Sans"/>
              </a:defRPr>
            </a:pPr>
            <a:endParaRPr dirty="0"/>
          </a:p>
        </p:txBody>
      </p:sp>
      <p:sp>
        <p:nvSpPr>
          <p:cNvPr id="17" name="Shape 17"/>
          <p:cNvSpPr>
            <a:spLocks noGrp="1"/>
          </p:cNvSpPr>
          <p:nvPr>
            <p:ph type="title" hasCustomPrompt="1"/>
          </p:nvPr>
        </p:nvSpPr>
        <p:spPr>
          <a:xfrm>
            <a:off x="1138642" y="771440"/>
            <a:ext cx="6883815" cy="602008"/>
          </a:xfrm>
          <a:prstGeom prst="rect">
            <a:avLst/>
          </a:prstGeom>
        </p:spPr>
        <p:txBody>
          <a:bodyPr/>
          <a:lstStyle>
            <a:lvl1pPr algn="ctr"/>
          </a:lstStyle>
          <a:p>
            <a:pPr lvl="0">
              <a:defRPr sz="1800" b="0">
                <a:solidFill>
                  <a:srgbClr val="000000"/>
                </a:solidFill>
                <a:uFillTx/>
              </a:defRPr>
            </a:pPr>
            <a:r>
              <a:rPr sz="3500" b="1" dirty="0">
                <a:solidFill>
                  <a:srgbClr val="FFFFFF"/>
                </a:solidFill>
                <a:uFill>
                  <a:solidFill>
                    <a:srgbClr val="FFFFFF"/>
                  </a:solidFill>
                </a:uFill>
              </a:rPr>
              <a:t>Title</a:t>
            </a:r>
            <a:r>
              <a:rPr lang="en-US" sz="3500" b="1" dirty="0">
                <a:solidFill>
                  <a:srgbClr val="03244D"/>
                </a:solidFill>
                <a:uFill>
                  <a:solidFill>
                    <a:srgbClr val="FFFFFF"/>
                  </a:solidFill>
                </a:uFill>
              </a:rPr>
              <a:t>Title</a:t>
            </a:r>
            <a:r>
              <a:rPr sz="3500" b="1" dirty="0">
                <a:solidFill>
                  <a:srgbClr val="FFFFFF"/>
                </a:solidFill>
                <a:uFill>
                  <a:solidFill>
                    <a:srgbClr val="FFFFFF"/>
                  </a:solidFill>
                </a:uFill>
              </a:rPr>
              <a:t> Text</a:t>
            </a:r>
          </a:p>
        </p:txBody>
      </p:sp>
      <p:pic>
        <p:nvPicPr>
          <p:cNvPr id="3" name="Picture 2">
            <a:extLst>
              <a:ext uri="{FF2B5EF4-FFF2-40B4-BE49-F238E27FC236}">
                <a16:creationId xmlns:a16="http://schemas.microsoft.com/office/drawing/2014/main" id="{15767680-594B-D840-9ADC-D8DEC3EE948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54595" y="5349498"/>
            <a:ext cx="3410716" cy="905559"/>
          </a:xfrm>
          <a:prstGeom prst="rect">
            <a:avLst/>
          </a:prstGeom>
        </p:spPr>
      </p:pic>
      <p:pic>
        <p:nvPicPr>
          <p:cNvPr id="8" name="Picture 7" descr="Logo&#10;&#10;Description automatically generated">
            <a:extLst>
              <a:ext uri="{FF2B5EF4-FFF2-40B4-BE49-F238E27FC236}">
                <a16:creationId xmlns:a16="http://schemas.microsoft.com/office/drawing/2014/main" id="{AA1AAFBF-730F-45D2-99A2-C77CCA46E4D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6832135" y="5097530"/>
            <a:ext cx="1847571" cy="1497959"/>
          </a:xfrm>
          <a:prstGeom prst="round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b="0">
                <a:solidFill>
                  <a:srgbClr val="000000"/>
                </a:solidFill>
                <a:uFillTx/>
              </a:defRPr>
            </a:pPr>
            <a:r>
              <a:rPr sz="3500" b="1">
                <a:solidFill>
                  <a:srgbClr val="FFFFFF"/>
                </a:solidFill>
                <a:uFill>
                  <a:solidFill>
                    <a:srgbClr val="FFFFFF"/>
                  </a:solidFill>
                </a:uFill>
              </a:rPr>
              <a:t>Title Text</a:t>
            </a:r>
          </a:p>
        </p:txBody>
      </p:sp>
      <p:sp>
        <p:nvSpPr>
          <p:cNvPr id="20" name="Shape 20"/>
          <p:cNvSpPr>
            <a:spLocks noGrp="1"/>
          </p:cNvSpPr>
          <p:nvPr>
            <p:ph type="body" idx="1"/>
          </p:nvPr>
        </p:nvSpPr>
        <p:spPr>
          <a:prstGeom prst="rect">
            <a:avLst/>
          </a:prstGeom>
        </p:spPr>
        <p:txBody>
          <a:bodyPr/>
          <a:lstStyle>
            <a:lvl2pPr marL="742950" indent="-285750">
              <a:spcBef>
                <a:spcPts val="600"/>
              </a:spcBef>
              <a:buChar char="–"/>
              <a:defRPr sz="2800"/>
            </a:lvl2pPr>
            <a:lvl3pPr marL="1143000" indent="-228600">
              <a:spcBef>
                <a:spcPts val="500"/>
              </a:spcBef>
              <a:defRPr sz="2400"/>
            </a:lvl3pPr>
            <a:lvl4pPr marL="1600200" indent="-228600">
              <a:spcBef>
                <a:spcPts val="400"/>
              </a:spcBef>
              <a:buChar char="–"/>
              <a:defRPr sz="2000"/>
            </a:lvl4pPr>
            <a:lvl5pPr marL="2057400" indent="-228600">
              <a:spcBef>
                <a:spcPts val="400"/>
              </a:spcBef>
              <a:buChar char="»"/>
              <a:defRPr sz="2000"/>
            </a:lvl5pPr>
          </a:lstStyle>
          <a:p>
            <a:pPr lvl="0">
              <a:defRPr sz="1800">
                <a:uFillTx/>
              </a:defRPr>
            </a:pPr>
            <a:r>
              <a:rPr sz="3200">
                <a:uFill>
                  <a:solidFill/>
                </a:uFill>
              </a:rPr>
              <a:t>Body Level One</a:t>
            </a:r>
          </a:p>
          <a:p>
            <a:pPr lvl="1">
              <a:defRPr sz="1800">
                <a:uFillTx/>
              </a:defRPr>
            </a:pPr>
            <a:r>
              <a:rPr sz="2800">
                <a:uFill>
                  <a:solidFill/>
                </a:uFill>
              </a:rPr>
              <a:t>Body Level Two</a:t>
            </a:r>
          </a:p>
          <a:p>
            <a:pPr lvl="2">
              <a:defRPr sz="1800">
                <a:uFillTx/>
              </a:defRPr>
            </a:pPr>
            <a:r>
              <a:rPr sz="2400">
                <a:uFill>
                  <a:solidFill/>
                </a:uFill>
              </a:rPr>
              <a:t>Body Level Three</a:t>
            </a:r>
          </a:p>
          <a:p>
            <a:pPr lvl="3">
              <a:defRPr sz="1800">
                <a:uFillTx/>
              </a:defRPr>
            </a:pPr>
            <a:r>
              <a:rPr sz="2000">
                <a:uFill>
                  <a:solidFill/>
                </a:uFill>
              </a:rPr>
              <a:t>Body Level Four</a:t>
            </a:r>
          </a:p>
          <a:p>
            <a:pPr lvl="4">
              <a:defRPr sz="1800">
                <a:uFillTx/>
              </a:defRPr>
            </a:pPr>
            <a:r>
              <a:rPr sz="2000">
                <a:uFill>
                  <a:solidFill/>
                </a:u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efault - Two Content">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b="0">
                <a:solidFill>
                  <a:srgbClr val="000000"/>
                </a:solidFill>
                <a:uFillTx/>
              </a:defRPr>
            </a:pPr>
            <a:r>
              <a:rPr sz="3500" b="1">
                <a:solidFill>
                  <a:srgbClr val="FFFFFF"/>
                </a:solidFill>
                <a:uFill>
                  <a:solidFill>
                    <a:srgbClr val="FFFFFF"/>
                  </a:solidFill>
                </a:uFill>
              </a:rPr>
              <a:t>Title Text</a:t>
            </a:r>
          </a:p>
        </p:txBody>
      </p:sp>
      <p:sp>
        <p:nvSpPr>
          <p:cNvPr id="4" name="Shape 23"/>
          <p:cNvSpPr>
            <a:spLocks noGrp="1"/>
          </p:cNvSpPr>
          <p:nvPr>
            <p:ph type="body" idx="10"/>
          </p:nvPr>
        </p:nvSpPr>
        <p:spPr>
          <a:xfrm>
            <a:off x="4495800" y="1224814"/>
            <a:ext cx="4038600" cy="5257802"/>
          </a:xfrm>
          <a:prstGeom prst="rect">
            <a:avLst/>
          </a:prstGeom>
        </p:spPr>
        <p:txBody>
          <a:bodyPr/>
          <a:lstStyle>
            <a:lvl2pPr marL="742950" indent="-285750">
              <a:spcBef>
                <a:spcPts val="600"/>
              </a:spcBef>
              <a:buChar char="–"/>
              <a:defRPr sz="2800"/>
            </a:lvl2pPr>
            <a:lvl3pPr marL="1143000" indent="-228600">
              <a:spcBef>
                <a:spcPts val="500"/>
              </a:spcBef>
              <a:defRPr sz="2400"/>
            </a:lvl3pPr>
            <a:lvl4pPr marL="1600200" indent="-228600">
              <a:spcBef>
                <a:spcPts val="400"/>
              </a:spcBef>
              <a:buChar char="–"/>
              <a:defRPr sz="2000"/>
            </a:lvl4pPr>
            <a:lvl5pPr marL="2057400" indent="-228600">
              <a:spcBef>
                <a:spcPts val="400"/>
              </a:spcBef>
              <a:buChar char="»"/>
              <a:defRPr sz="2000"/>
            </a:lvl5pPr>
          </a:lstStyle>
          <a:p>
            <a:pPr lvl="0">
              <a:defRPr sz="1800">
                <a:uFillTx/>
              </a:defRPr>
            </a:pPr>
            <a:r>
              <a:rPr sz="3200" dirty="0">
                <a:uFill>
                  <a:solidFill/>
                </a:uFill>
              </a:rPr>
              <a:t>Body Level One</a:t>
            </a:r>
          </a:p>
          <a:p>
            <a:pPr lvl="1">
              <a:defRPr sz="1800">
                <a:uFillTx/>
              </a:defRPr>
            </a:pPr>
            <a:r>
              <a:rPr sz="2800" dirty="0">
                <a:uFill>
                  <a:solidFill/>
                </a:uFill>
              </a:rPr>
              <a:t>Body Level Two</a:t>
            </a:r>
          </a:p>
          <a:p>
            <a:pPr lvl="2">
              <a:defRPr sz="1800">
                <a:uFillTx/>
              </a:defRPr>
            </a:pPr>
            <a:r>
              <a:rPr sz="2400" dirty="0">
                <a:uFill>
                  <a:solidFill/>
                </a:uFill>
              </a:rPr>
              <a:t>Body Level Three</a:t>
            </a:r>
          </a:p>
          <a:p>
            <a:pPr lvl="3">
              <a:defRPr sz="1800">
                <a:uFillTx/>
              </a:defRPr>
            </a:pPr>
            <a:r>
              <a:rPr sz="2000" dirty="0">
                <a:uFill>
                  <a:solidFill/>
                </a:uFill>
              </a:rPr>
              <a:t>Body Level Four</a:t>
            </a:r>
          </a:p>
          <a:p>
            <a:pPr lvl="4">
              <a:defRPr sz="1800">
                <a:uFillTx/>
              </a:defRPr>
            </a:pPr>
            <a:r>
              <a:rPr sz="2000" dirty="0">
                <a:uFill>
                  <a:solidFill/>
                </a:uFill>
              </a:rPr>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fault - Two Content">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b="0">
                <a:solidFill>
                  <a:srgbClr val="000000"/>
                </a:solidFill>
                <a:uFillTx/>
              </a:defRPr>
            </a:pPr>
            <a:r>
              <a:rPr sz="3500" b="1">
                <a:solidFill>
                  <a:srgbClr val="FFFFFF"/>
                </a:solidFill>
                <a:uFill>
                  <a:solidFill>
                    <a:srgbClr val="FFFFFF"/>
                  </a:solidFill>
                </a:uFill>
              </a:rPr>
              <a:t>Title Text</a:t>
            </a:r>
          </a:p>
        </p:txBody>
      </p:sp>
      <p:sp>
        <p:nvSpPr>
          <p:cNvPr id="4" name="Shape 23"/>
          <p:cNvSpPr>
            <a:spLocks noGrp="1"/>
          </p:cNvSpPr>
          <p:nvPr>
            <p:ph type="body" idx="10"/>
          </p:nvPr>
        </p:nvSpPr>
        <p:spPr>
          <a:xfrm>
            <a:off x="4495800" y="1224818"/>
            <a:ext cx="4038600" cy="5257802"/>
          </a:xfrm>
          <a:prstGeom prst="rect">
            <a:avLst/>
          </a:prstGeom>
        </p:spPr>
        <p:txBody>
          <a:bodyPr/>
          <a:lstStyle>
            <a:lvl2pPr marL="742950" indent="-285750">
              <a:spcBef>
                <a:spcPts val="600"/>
              </a:spcBef>
              <a:buChar char="–"/>
              <a:defRPr sz="2800"/>
            </a:lvl2pPr>
            <a:lvl3pPr marL="1143000" indent="-228600">
              <a:spcBef>
                <a:spcPts val="500"/>
              </a:spcBef>
              <a:defRPr sz="2400"/>
            </a:lvl3pPr>
            <a:lvl4pPr marL="1600200" indent="-228600">
              <a:spcBef>
                <a:spcPts val="400"/>
              </a:spcBef>
              <a:buChar char="–"/>
              <a:defRPr sz="2000"/>
            </a:lvl4pPr>
            <a:lvl5pPr marL="2057400" indent="-228600">
              <a:spcBef>
                <a:spcPts val="400"/>
              </a:spcBef>
              <a:buChar char="»"/>
              <a:defRPr sz="2000"/>
            </a:lvl5pPr>
          </a:lstStyle>
          <a:p>
            <a:pPr lvl="0">
              <a:defRPr sz="1800">
                <a:uFillTx/>
              </a:defRPr>
            </a:pPr>
            <a:r>
              <a:rPr sz="3200" dirty="0">
                <a:uFill>
                  <a:solidFill/>
                </a:uFill>
              </a:rPr>
              <a:t>Body Level One</a:t>
            </a:r>
          </a:p>
          <a:p>
            <a:pPr lvl="1">
              <a:defRPr sz="1800">
                <a:uFillTx/>
              </a:defRPr>
            </a:pPr>
            <a:r>
              <a:rPr sz="2800" dirty="0">
                <a:uFill>
                  <a:solidFill/>
                </a:uFill>
              </a:rPr>
              <a:t>Body Level Two</a:t>
            </a:r>
          </a:p>
          <a:p>
            <a:pPr lvl="2">
              <a:defRPr sz="1800">
                <a:uFillTx/>
              </a:defRPr>
            </a:pPr>
            <a:r>
              <a:rPr sz="2400" dirty="0">
                <a:uFill>
                  <a:solidFill/>
                </a:uFill>
              </a:rPr>
              <a:t>Body Level Three</a:t>
            </a:r>
          </a:p>
          <a:p>
            <a:pPr lvl="3">
              <a:defRPr sz="1800">
                <a:uFillTx/>
              </a:defRPr>
            </a:pPr>
            <a:r>
              <a:rPr sz="2000" dirty="0">
                <a:uFill>
                  <a:solidFill/>
                </a:uFill>
              </a:rPr>
              <a:t>Body Level Four</a:t>
            </a:r>
          </a:p>
          <a:p>
            <a:pPr lvl="4">
              <a:defRPr sz="1800">
                <a:uFillTx/>
              </a:defRPr>
            </a:pPr>
            <a:r>
              <a:rPr sz="2000" dirty="0">
                <a:uFill>
                  <a:solidFill/>
                </a:uFill>
              </a:rPr>
              <a:t>Body Level Five</a:t>
            </a:r>
          </a:p>
        </p:txBody>
      </p:sp>
      <p:sp>
        <p:nvSpPr>
          <p:cNvPr id="5" name="Shape 23"/>
          <p:cNvSpPr>
            <a:spLocks noGrp="1"/>
          </p:cNvSpPr>
          <p:nvPr>
            <p:ph type="body" idx="11"/>
          </p:nvPr>
        </p:nvSpPr>
        <p:spPr>
          <a:xfrm>
            <a:off x="457200" y="1224818"/>
            <a:ext cx="4038600" cy="5257802"/>
          </a:xfrm>
          <a:prstGeom prst="rect">
            <a:avLst/>
          </a:prstGeom>
        </p:spPr>
        <p:txBody>
          <a:bodyPr/>
          <a:lstStyle>
            <a:lvl2pPr marL="742950" indent="-285750">
              <a:spcBef>
                <a:spcPts val="600"/>
              </a:spcBef>
              <a:buChar char="–"/>
              <a:defRPr sz="2800"/>
            </a:lvl2pPr>
            <a:lvl3pPr marL="1143000" indent="-228600">
              <a:spcBef>
                <a:spcPts val="500"/>
              </a:spcBef>
              <a:defRPr sz="2400"/>
            </a:lvl3pPr>
            <a:lvl4pPr marL="1600200" indent="-228600">
              <a:spcBef>
                <a:spcPts val="400"/>
              </a:spcBef>
              <a:buChar char="–"/>
              <a:defRPr sz="2000"/>
            </a:lvl4pPr>
            <a:lvl5pPr marL="2057400" indent="-228600">
              <a:spcBef>
                <a:spcPts val="400"/>
              </a:spcBef>
              <a:buChar char="»"/>
              <a:defRPr sz="2000"/>
            </a:lvl5pPr>
          </a:lstStyle>
          <a:p>
            <a:pPr lvl="0">
              <a:defRPr sz="1800">
                <a:uFillTx/>
              </a:defRPr>
            </a:pPr>
            <a:r>
              <a:rPr sz="3200" dirty="0">
                <a:uFill>
                  <a:solidFill/>
                </a:uFill>
              </a:rPr>
              <a:t>Body Level One</a:t>
            </a:r>
          </a:p>
          <a:p>
            <a:pPr lvl="1">
              <a:defRPr sz="1800">
                <a:uFillTx/>
              </a:defRPr>
            </a:pPr>
            <a:r>
              <a:rPr sz="2800" dirty="0">
                <a:uFill>
                  <a:solidFill/>
                </a:uFill>
              </a:rPr>
              <a:t>Body Level Two</a:t>
            </a:r>
          </a:p>
          <a:p>
            <a:pPr lvl="2">
              <a:defRPr sz="1800">
                <a:uFillTx/>
              </a:defRPr>
            </a:pPr>
            <a:r>
              <a:rPr sz="2400" dirty="0">
                <a:uFill>
                  <a:solidFill/>
                </a:uFill>
              </a:rPr>
              <a:t>Body Level Three</a:t>
            </a:r>
          </a:p>
          <a:p>
            <a:pPr lvl="3">
              <a:defRPr sz="1800">
                <a:uFillTx/>
              </a:defRPr>
            </a:pPr>
            <a:r>
              <a:rPr sz="2000" dirty="0">
                <a:uFill>
                  <a:solidFill/>
                </a:uFill>
              </a:rPr>
              <a:t>Body Level Four</a:t>
            </a:r>
          </a:p>
          <a:p>
            <a:pPr lvl="4">
              <a:defRPr sz="1800">
                <a:uFillTx/>
              </a:defRPr>
            </a:pPr>
            <a:r>
              <a:rPr sz="2000" dirty="0">
                <a:uFill>
                  <a:solidFill/>
                </a:uFill>
              </a:rP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3872" y="0"/>
            <a:ext cx="9170897" cy="1031960"/>
          </a:xfrm>
          <a:prstGeom prst="rect">
            <a:avLst/>
          </a:prstGeom>
          <a:solidFill>
            <a:srgbClr val="03244D"/>
          </a:solidFill>
          <a:ln>
            <a:round/>
          </a:ln>
          <a:effectLst>
            <a:outerShdw blurRad="38100" dist="23000" dir="5400000" rotWithShape="0">
              <a:srgbClr val="000000">
                <a:alpha val="35000"/>
              </a:srgbClr>
            </a:outerShdw>
          </a:effectLst>
        </p:spPr>
        <p:txBody>
          <a:bodyPr lIns="38100" tIns="38100" rIns="38100" bIns="38100" anchor="ctr"/>
          <a:lstStyle/>
          <a:p>
            <a:pPr lvl="0" algn="ctr" defTabSz="584200">
              <a:buClr>
                <a:srgbClr val="FFFFFF"/>
              </a:buClr>
              <a:defRPr sz="4000">
                <a:solidFill>
                  <a:srgbClr val="FFFFFF"/>
                </a:solidFill>
                <a:effectLst>
                  <a:outerShdw blurRad="38100" dist="12700" dir="5400000" rotWithShape="0">
                    <a:srgbClr val="000000">
                      <a:alpha val="50000"/>
                    </a:srgbClr>
                  </a:outerShdw>
                </a:effectLst>
                <a:uFill>
                  <a:solidFill>
                    <a:srgbClr val="FFFFFF"/>
                  </a:solidFill>
                </a:uFill>
              </a:defRPr>
            </a:pPr>
            <a:endParaRPr dirty="0"/>
          </a:p>
        </p:txBody>
      </p:sp>
      <p:sp>
        <p:nvSpPr>
          <p:cNvPr id="3" name="Shape 3"/>
          <p:cNvSpPr/>
          <p:nvPr/>
        </p:nvSpPr>
        <p:spPr>
          <a:xfrm>
            <a:off x="-3872" y="1088660"/>
            <a:ext cx="9170897" cy="124744"/>
          </a:xfrm>
          <a:prstGeom prst="rect">
            <a:avLst/>
          </a:prstGeom>
          <a:solidFill>
            <a:srgbClr val="F68026"/>
          </a:solidFill>
          <a:ln>
            <a:round/>
          </a:ln>
          <a:effectLst>
            <a:outerShdw blurRad="38100" dist="23000" dir="5400000" rotWithShape="0">
              <a:srgbClr val="000000">
                <a:alpha val="35000"/>
              </a:srgbClr>
            </a:outerShdw>
          </a:effectLst>
        </p:spPr>
        <p:txBody>
          <a:bodyPr lIns="38100" tIns="38100" rIns="38100" bIns="38100" anchor="ctr"/>
          <a:lstStyle/>
          <a:p>
            <a:pPr lvl="0" algn="ctr" defTabSz="584200">
              <a:buClr>
                <a:srgbClr val="FFFFFF"/>
              </a:buClr>
              <a:defRPr sz="4000">
                <a:solidFill>
                  <a:srgbClr val="FFFFFF"/>
                </a:solidFill>
                <a:effectLst>
                  <a:outerShdw blurRad="38100" dist="12700" dir="5400000" rotWithShape="0">
                    <a:srgbClr val="000000">
                      <a:alpha val="50000"/>
                    </a:srgbClr>
                  </a:outerShdw>
                </a:effectLst>
                <a:uFill>
                  <a:solidFill>
                    <a:srgbClr val="FFFFFF"/>
                  </a:solidFill>
                </a:uFill>
              </a:defRPr>
            </a:pPr>
            <a:endParaRPr/>
          </a:p>
        </p:txBody>
      </p:sp>
      <p:sp>
        <p:nvSpPr>
          <p:cNvPr id="7" name="Shape 7"/>
          <p:cNvSpPr>
            <a:spLocks noGrp="1"/>
          </p:cNvSpPr>
          <p:nvPr>
            <p:ph type="title"/>
          </p:nvPr>
        </p:nvSpPr>
        <p:spPr>
          <a:xfrm>
            <a:off x="225310" y="221956"/>
            <a:ext cx="6581000" cy="662692"/>
          </a:xfrm>
          <a:prstGeom prst="rect">
            <a:avLst/>
          </a:prstGeom>
          <a:ln w="12700">
            <a:round/>
          </a:ln>
          <a:extLst>
            <a:ext uri="{C572A759-6A51-4108-AA02-DFA0A04FC94B}">
              <ma14:wrappingTextBoxFlag xmlns="" xmlns:ma14="http://schemas.microsoft.com/office/mac/drawingml/2011/main" val="1"/>
            </a:ext>
          </a:extLst>
        </p:spPr>
        <p:txBody>
          <a:bodyPr lIns="38100" tIns="38100" rIns="38100" bIns="38100" anchor="b"/>
          <a:lstStyle/>
          <a:p>
            <a:pPr lvl="0">
              <a:defRPr sz="1800" b="0">
                <a:solidFill>
                  <a:srgbClr val="000000"/>
                </a:solidFill>
                <a:uFillTx/>
              </a:defRPr>
            </a:pPr>
            <a:r>
              <a:rPr sz="3500" b="1">
                <a:solidFill>
                  <a:srgbClr val="FFFFFF"/>
                </a:solidFill>
                <a:uFill>
                  <a:solidFill>
                    <a:srgbClr val="FFFFFF"/>
                  </a:solidFill>
                </a:uFill>
              </a:rPr>
              <a:t>Title Text</a:t>
            </a:r>
          </a:p>
        </p:txBody>
      </p:sp>
      <p:sp>
        <p:nvSpPr>
          <p:cNvPr id="8" name="Shape 8"/>
          <p:cNvSpPr>
            <a:spLocks noGrp="1"/>
          </p:cNvSpPr>
          <p:nvPr>
            <p:ph type="body" idx="1"/>
          </p:nvPr>
        </p:nvSpPr>
        <p:spPr>
          <a:xfrm>
            <a:off x="457200" y="1224824"/>
            <a:ext cx="8229600" cy="5257802"/>
          </a:xfrm>
          <a:prstGeom prst="rect">
            <a:avLst/>
          </a:prstGeom>
          <a:ln w="12700">
            <a:round/>
          </a:ln>
          <a:extLst>
            <a:ext uri="{C572A759-6A51-4108-AA02-DFA0A04FC94B}">
              <ma14:wrappingTextBoxFlag xmlns="" xmlns:ma14="http://schemas.microsoft.com/office/mac/drawingml/2011/main" val="1"/>
            </a:ext>
          </a:extLst>
        </p:spPr>
        <p:txBody>
          <a:bodyPr lIns="38100" tIns="38100" rIns="38100" bIns="38100"/>
          <a:lstStyle>
            <a:lvl2pPr marL="742950" indent="-285750">
              <a:spcBef>
                <a:spcPts val="600"/>
              </a:spcBef>
              <a:buChar char="–"/>
              <a:defRPr sz="2800"/>
            </a:lvl2pPr>
            <a:lvl3pPr marL="1143000" indent="-228600">
              <a:spcBef>
                <a:spcPts val="500"/>
              </a:spcBef>
              <a:defRPr sz="2400"/>
            </a:lvl3pPr>
            <a:lvl4pPr marL="1600200" indent="-228600">
              <a:spcBef>
                <a:spcPts val="400"/>
              </a:spcBef>
              <a:buChar char="–"/>
              <a:defRPr sz="2000"/>
            </a:lvl4pPr>
            <a:lvl5pPr marL="2057400" indent="-228600">
              <a:spcBef>
                <a:spcPts val="400"/>
              </a:spcBef>
              <a:buChar char="»"/>
              <a:defRPr sz="2000"/>
            </a:lvl5pPr>
          </a:lstStyle>
          <a:p>
            <a:pPr lvl="0">
              <a:defRPr sz="1800">
                <a:uFillTx/>
              </a:defRPr>
            </a:pPr>
            <a:r>
              <a:rPr sz="3200" dirty="0">
                <a:uFill>
                  <a:solidFill/>
                </a:uFill>
              </a:rPr>
              <a:t>Body Level One</a:t>
            </a:r>
          </a:p>
          <a:p>
            <a:pPr lvl="1">
              <a:defRPr sz="1800">
                <a:uFillTx/>
              </a:defRPr>
            </a:pPr>
            <a:r>
              <a:rPr sz="2800" dirty="0">
                <a:uFill>
                  <a:solidFill/>
                </a:uFill>
              </a:rPr>
              <a:t>Body Level Two</a:t>
            </a:r>
          </a:p>
          <a:p>
            <a:pPr lvl="2">
              <a:defRPr sz="1800">
                <a:uFillTx/>
              </a:defRPr>
            </a:pPr>
            <a:r>
              <a:rPr sz="2400" dirty="0">
                <a:uFill>
                  <a:solidFill/>
                </a:uFill>
              </a:rPr>
              <a:t>Body Level Three</a:t>
            </a:r>
          </a:p>
          <a:p>
            <a:pPr lvl="3">
              <a:defRPr sz="1800">
                <a:uFillTx/>
              </a:defRPr>
            </a:pPr>
            <a:r>
              <a:rPr sz="2000" dirty="0">
                <a:uFill>
                  <a:solidFill/>
                </a:uFill>
              </a:rPr>
              <a:t>Body Level Four</a:t>
            </a:r>
          </a:p>
          <a:p>
            <a:pPr lvl="4">
              <a:defRPr sz="1800">
                <a:uFillTx/>
              </a:defRPr>
            </a:pPr>
            <a:r>
              <a:rPr sz="2000" dirty="0">
                <a:uFill>
                  <a:solidFill/>
                </a:uFill>
              </a:rPr>
              <a:t>Body Level Five</a:t>
            </a:r>
            <a:endParaRPr lang="en-US" sz="2000" dirty="0">
              <a:uFill>
                <a:solidFill/>
              </a:uFill>
            </a:endParaRPr>
          </a:p>
          <a:p>
            <a:pPr lvl="5">
              <a:defRPr sz="1800">
                <a:uFillTx/>
              </a:defRPr>
            </a:pPr>
            <a:endParaRPr sz="2000" dirty="0">
              <a:uFill>
                <a:solidFill/>
              </a:uFill>
            </a:endParaRPr>
          </a:p>
        </p:txBody>
      </p:sp>
      <p:pic>
        <p:nvPicPr>
          <p:cNvPr id="5" name="Picture 4">
            <a:extLst>
              <a:ext uri="{FF2B5EF4-FFF2-40B4-BE49-F238E27FC236}">
                <a16:creationId xmlns:a16="http://schemas.microsoft.com/office/drawing/2014/main" id="{8EA04406-56D9-B540-B36C-10EC095291F2}"/>
              </a:ext>
            </a:extLst>
          </p:cNvPr>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6953462" y="221956"/>
            <a:ext cx="2066411" cy="548640"/>
          </a:xfrm>
          <a:prstGeom prst="rect">
            <a:avLst/>
          </a:prstGeom>
        </p:spPr>
      </p:pic>
      <p:pic>
        <p:nvPicPr>
          <p:cNvPr id="9" name="Picture 8" descr="Logo&#10;&#10;Description automatically generated">
            <a:extLst>
              <a:ext uri="{FF2B5EF4-FFF2-40B4-BE49-F238E27FC236}">
                <a16:creationId xmlns:a16="http://schemas.microsoft.com/office/drawing/2014/main" id="{2BC2B477-8ADE-4990-B877-5ECED6ABB370}"/>
              </a:ext>
            </a:extLst>
          </p:cNvPr>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7749308" y="5727223"/>
            <a:ext cx="1394691" cy="113077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Lst>
  <p:transition spd="med"/>
  <p:hf hdr="0" dt="0"/>
  <p:txStyles>
    <p:titleStyle>
      <a:lvl1pPr defTabSz="457200">
        <a:defRPr sz="3500" b="1">
          <a:solidFill>
            <a:srgbClr val="FFFFFF"/>
          </a:solidFill>
          <a:uFill>
            <a:solidFill>
              <a:srgbClr val="FFFFFF"/>
            </a:solidFill>
          </a:uFill>
          <a:latin typeface="+mn-lt"/>
          <a:ea typeface="+mn-ea"/>
          <a:cs typeface="+mn-cs"/>
          <a:sym typeface="Calibri"/>
        </a:defRPr>
      </a:lvl1pPr>
      <a:lvl2pPr indent="228600" defTabSz="457200">
        <a:defRPr sz="3500" b="1">
          <a:solidFill>
            <a:srgbClr val="FFFFFF"/>
          </a:solidFill>
          <a:uFill>
            <a:solidFill>
              <a:srgbClr val="FFFFFF"/>
            </a:solidFill>
          </a:uFill>
          <a:latin typeface="+mn-lt"/>
          <a:ea typeface="+mn-ea"/>
          <a:cs typeface="+mn-cs"/>
          <a:sym typeface="Calibri"/>
        </a:defRPr>
      </a:lvl2pPr>
      <a:lvl3pPr indent="457200" defTabSz="457200">
        <a:defRPr sz="3500" b="1">
          <a:solidFill>
            <a:srgbClr val="FFFFFF"/>
          </a:solidFill>
          <a:uFill>
            <a:solidFill>
              <a:srgbClr val="FFFFFF"/>
            </a:solidFill>
          </a:uFill>
          <a:latin typeface="+mn-lt"/>
          <a:ea typeface="+mn-ea"/>
          <a:cs typeface="+mn-cs"/>
          <a:sym typeface="Calibri"/>
        </a:defRPr>
      </a:lvl3pPr>
      <a:lvl4pPr indent="685800" defTabSz="457200">
        <a:defRPr sz="3500" b="1">
          <a:solidFill>
            <a:srgbClr val="FFFFFF"/>
          </a:solidFill>
          <a:uFill>
            <a:solidFill>
              <a:srgbClr val="FFFFFF"/>
            </a:solidFill>
          </a:uFill>
          <a:latin typeface="+mn-lt"/>
          <a:ea typeface="+mn-ea"/>
          <a:cs typeface="+mn-cs"/>
          <a:sym typeface="Calibri"/>
        </a:defRPr>
      </a:lvl4pPr>
      <a:lvl5pPr indent="914400" defTabSz="457200">
        <a:defRPr sz="3500" b="1">
          <a:solidFill>
            <a:srgbClr val="FFFFFF"/>
          </a:solidFill>
          <a:uFill>
            <a:solidFill>
              <a:srgbClr val="FFFFFF"/>
            </a:solidFill>
          </a:uFill>
          <a:latin typeface="+mn-lt"/>
          <a:ea typeface="+mn-ea"/>
          <a:cs typeface="+mn-cs"/>
          <a:sym typeface="Calibri"/>
        </a:defRPr>
      </a:lvl5pPr>
      <a:lvl6pPr indent="1143000" defTabSz="457200">
        <a:defRPr sz="3500" b="1">
          <a:solidFill>
            <a:srgbClr val="FFFFFF"/>
          </a:solidFill>
          <a:uFill>
            <a:solidFill>
              <a:srgbClr val="FFFFFF"/>
            </a:solidFill>
          </a:uFill>
          <a:latin typeface="+mn-lt"/>
          <a:ea typeface="+mn-ea"/>
          <a:cs typeface="+mn-cs"/>
          <a:sym typeface="Calibri"/>
        </a:defRPr>
      </a:lvl6pPr>
      <a:lvl7pPr indent="1371600" defTabSz="457200">
        <a:defRPr sz="3500" b="1">
          <a:solidFill>
            <a:srgbClr val="FFFFFF"/>
          </a:solidFill>
          <a:uFill>
            <a:solidFill>
              <a:srgbClr val="FFFFFF"/>
            </a:solidFill>
          </a:uFill>
          <a:latin typeface="+mn-lt"/>
          <a:ea typeface="+mn-ea"/>
          <a:cs typeface="+mn-cs"/>
          <a:sym typeface="Calibri"/>
        </a:defRPr>
      </a:lvl7pPr>
      <a:lvl8pPr indent="1600200" defTabSz="457200">
        <a:defRPr sz="3500" b="1">
          <a:solidFill>
            <a:srgbClr val="FFFFFF"/>
          </a:solidFill>
          <a:uFill>
            <a:solidFill>
              <a:srgbClr val="FFFFFF"/>
            </a:solidFill>
          </a:uFill>
          <a:latin typeface="+mn-lt"/>
          <a:ea typeface="+mn-ea"/>
          <a:cs typeface="+mn-cs"/>
          <a:sym typeface="Calibri"/>
        </a:defRPr>
      </a:lvl8pPr>
      <a:lvl9pPr indent="1828800" defTabSz="457200">
        <a:defRPr sz="3500" b="1">
          <a:solidFill>
            <a:srgbClr val="FFFFFF"/>
          </a:solidFill>
          <a:uFill>
            <a:solidFill>
              <a:srgbClr val="FFFFFF"/>
            </a:solidFill>
          </a:uFill>
          <a:latin typeface="+mn-lt"/>
          <a:ea typeface="+mn-ea"/>
          <a:cs typeface="+mn-cs"/>
          <a:sym typeface="Calibri"/>
        </a:defRPr>
      </a:lvl9pPr>
    </p:titleStyle>
    <p:bodyStyle>
      <a:lvl1pPr marL="342900" indent="-342900" defTabSz="457200">
        <a:spcBef>
          <a:spcPts val="700"/>
        </a:spcBef>
        <a:buClr>
          <a:srgbClr val="000000"/>
        </a:buClr>
        <a:buSzPct val="100000"/>
        <a:buFont typeface="Arial"/>
        <a:buChar char="•"/>
        <a:defRPr sz="3200">
          <a:solidFill>
            <a:srgbClr val="03244D"/>
          </a:solidFill>
          <a:uFill>
            <a:solidFill/>
          </a:uFill>
          <a:latin typeface="+mn-lt"/>
          <a:ea typeface="+mn-ea"/>
          <a:cs typeface="+mn-cs"/>
          <a:sym typeface="Calibri"/>
        </a:defRPr>
      </a:lvl1pPr>
      <a:lvl2pPr marL="783771" indent="-326571" defTabSz="457200">
        <a:spcBef>
          <a:spcPts val="700"/>
        </a:spcBef>
        <a:buClr>
          <a:srgbClr val="000000"/>
        </a:buClr>
        <a:buSzPct val="100000"/>
        <a:buFont typeface="Arial"/>
        <a:buChar char="•"/>
        <a:defRPr sz="3200">
          <a:solidFill>
            <a:srgbClr val="03244D"/>
          </a:solidFill>
          <a:uFill>
            <a:solidFill/>
          </a:uFill>
          <a:latin typeface="+mn-lt"/>
          <a:ea typeface="+mn-ea"/>
          <a:cs typeface="+mn-cs"/>
          <a:sym typeface="Calibri"/>
        </a:defRPr>
      </a:lvl2pPr>
      <a:lvl3pPr marL="1219200" indent="-304800" defTabSz="457200">
        <a:spcBef>
          <a:spcPts val="700"/>
        </a:spcBef>
        <a:buClr>
          <a:srgbClr val="000000"/>
        </a:buClr>
        <a:buSzPct val="100000"/>
        <a:buFont typeface="Arial"/>
        <a:buChar char="•"/>
        <a:defRPr sz="3200">
          <a:solidFill>
            <a:srgbClr val="03244D"/>
          </a:solidFill>
          <a:uFill>
            <a:solidFill/>
          </a:uFill>
          <a:latin typeface="+mn-lt"/>
          <a:ea typeface="+mn-ea"/>
          <a:cs typeface="+mn-cs"/>
          <a:sym typeface="Calibri"/>
        </a:defRPr>
      </a:lvl3pPr>
      <a:lvl4pPr marL="1737360" indent="-365760" defTabSz="457200">
        <a:spcBef>
          <a:spcPts val="700"/>
        </a:spcBef>
        <a:buClr>
          <a:srgbClr val="000000"/>
        </a:buClr>
        <a:buSzPct val="100000"/>
        <a:buFont typeface="Arial"/>
        <a:buChar char="•"/>
        <a:defRPr sz="3200">
          <a:solidFill>
            <a:srgbClr val="03244D"/>
          </a:solidFill>
          <a:uFill>
            <a:solidFill/>
          </a:uFill>
          <a:latin typeface="+mn-lt"/>
          <a:ea typeface="+mn-ea"/>
          <a:cs typeface="+mn-cs"/>
          <a:sym typeface="Calibri"/>
        </a:defRPr>
      </a:lvl4pPr>
      <a:lvl5pPr marL="2194560" indent="-365760" defTabSz="457200">
        <a:spcBef>
          <a:spcPts val="700"/>
        </a:spcBef>
        <a:buClr>
          <a:srgbClr val="000000"/>
        </a:buClr>
        <a:buSzPct val="100000"/>
        <a:buFont typeface="Arial"/>
        <a:buChar char="•"/>
        <a:defRPr sz="3200">
          <a:solidFill>
            <a:srgbClr val="03244D"/>
          </a:solidFill>
          <a:uFill>
            <a:solidFill/>
          </a:uFill>
          <a:latin typeface="+mn-lt"/>
          <a:ea typeface="+mn-ea"/>
          <a:cs typeface="+mn-cs"/>
          <a:sym typeface="Calibri"/>
        </a:defRPr>
      </a:lvl5pPr>
      <a:lvl6pPr marL="2451100" indent="0" defTabSz="457200">
        <a:spcBef>
          <a:spcPts val="700"/>
        </a:spcBef>
        <a:buClr>
          <a:srgbClr val="000000"/>
        </a:buClr>
        <a:buSzPct val="171000"/>
        <a:buFont typeface="Arial"/>
        <a:buNone/>
        <a:defRPr sz="1800">
          <a:solidFill>
            <a:srgbClr val="03244D"/>
          </a:solidFill>
          <a:uFill>
            <a:solidFill/>
          </a:uFill>
          <a:latin typeface="+mn-lt"/>
          <a:ea typeface="+mn-ea"/>
          <a:cs typeface="+mn-cs"/>
          <a:sym typeface="Calibri"/>
        </a:defRPr>
      </a:lvl6pPr>
      <a:lvl7pPr marL="3721100" indent="-914400" defTabSz="457200">
        <a:spcBef>
          <a:spcPts val="700"/>
        </a:spcBef>
        <a:buClr>
          <a:srgbClr val="000000"/>
        </a:buClr>
        <a:buSzPct val="171000"/>
        <a:buFont typeface="Arial"/>
        <a:buChar char="•"/>
        <a:defRPr sz="3200">
          <a:uFill>
            <a:solidFill/>
          </a:uFill>
          <a:latin typeface="+mn-lt"/>
          <a:ea typeface="+mn-ea"/>
          <a:cs typeface="+mn-cs"/>
          <a:sym typeface="Calibri"/>
        </a:defRPr>
      </a:lvl7pPr>
      <a:lvl8pPr marL="4076700" indent="-914400" defTabSz="457200">
        <a:spcBef>
          <a:spcPts val="700"/>
        </a:spcBef>
        <a:buClr>
          <a:srgbClr val="000000"/>
        </a:buClr>
        <a:buSzPct val="171000"/>
        <a:buFont typeface="Arial"/>
        <a:buChar char="•"/>
        <a:defRPr sz="3200">
          <a:uFill>
            <a:solidFill/>
          </a:uFill>
          <a:latin typeface="+mn-lt"/>
          <a:ea typeface="+mn-ea"/>
          <a:cs typeface="+mn-cs"/>
          <a:sym typeface="Calibri"/>
        </a:defRPr>
      </a:lvl8pPr>
      <a:lvl9pPr marL="4432300" indent="-914400" defTabSz="457200">
        <a:spcBef>
          <a:spcPts val="700"/>
        </a:spcBef>
        <a:buClr>
          <a:srgbClr val="000000"/>
        </a:buClr>
        <a:buSzPct val="171000"/>
        <a:buFont typeface="Arial"/>
        <a:buChar char="•"/>
        <a:defRPr sz="3200">
          <a:uFill>
            <a:solidFill/>
          </a:uFill>
          <a:latin typeface="+mn-lt"/>
          <a:ea typeface="+mn-ea"/>
          <a:cs typeface="+mn-cs"/>
          <a:sym typeface="Calibri"/>
        </a:defRPr>
      </a:lvl9pPr>
    </p:bodyStyle>
    <p:otherStyle>
      <a:lvl1pPr algn="r" defTabSz="457200">
        <a:defRPr sz="1200">
          <a:solidFill>
            <a:schemeClr val="tx1"/>
          </a:solidFill>
          <a:uFill>
            <a:solidFill/>
          </a:uFill>
          <a:latin typeface="+mn-lt"/>
          <a:ea typeface="+mn-ea"/>
          <a:cs typeface="+mn-cs"/>
          <a:sym typeface="Calibri"/>
        </a:defRPr>
      </a:lvl1pPr>
      <a:lvl2pPr algn="r" defTabSz="457200">
        <a:defRPr sz="1200">
          <a:solidFill>
            <a:schemeClr val="tx1"/>
          </a:solidFill>
          <a:uFill>
            <a:solidFill/>
          </a:uFill>
          <a:latin typeface="+mn-lt"/>
          <a:ea typeface="+mn-ea"/>
          <a:cs typeface="+mn-cs"/>
          <a:sym typeface="Calibri"/>
        </a:defRPr>
      </a:lvl2pPr>
      <a:lvl3pPr algn="r" defTabSz="457200">
        <a:defRPr sz="1200">
          <a:solidFill>
            <a:schemeClr val="tx1"/>
          </a:solidFill>
          <a:uFill>
            <a:solidFill/>
          </a:uFill>
          <a:latin typeface="+mn-lt"/>
          <a:ea typeface="+mn-ea"/>
          <a:cs typeface="+mn-cs"/>
          <a:sym typeface="Calibri"/>
        </a:defRPr>
      </a:lvl3pPr>
      <a:lvl4pPr algn="r" defTabSz="457200">
        <a:defRPr sz="1200">
          <a:solidFill>
            <a:schemeClr val="tx1"/>
          </a:solidFill>
          <a:uFill>
            <a:solidFill/>
          </a:uFill>
          <a:latin typeface="+mn-lt"/>
          <a:ea typeface="+mn-ea"/>
          <a:cs typeface="+mn-cs"/>
          <a:sym typeface="Calibri"/>
        </a:defRPr>
      </a:lvl4pPr>
      <a:lvl5pPr algn="r" defTabSz="457200">
        <a:defRPr sz="1200">
          <a:solidFill>
            <a:schemeClr val="tx1"/>
          </a:solidFill>
          <a:uFill>
            <a:solidFill/>
          </a:uFill>
          <a:latin typeface="+mn-lt"/>
          <a:ea typeface="+mn-ea"/>
          <a:cs typeface="+mn-cs"/>
          <a:sym typeface="Calibri"/>
        </a:defRPr>
      </a:lvl5pPr>
      <a:lvl6pPr algn="r" defTabSz="457200">
        <a:defRPr sz="1200">
          <a:solidFill>
            <a:schemeClr val="tx1"/>
          </a:solidFill>
          <a:uFill>
            <a:solidFill/>
          </a:uFill>
          <a:latin typeface="+mn-lt"/>
          <a:ea typeface="+mn-ea"/>
          <a:cs typeface="+mn-cs"/>
          <a:sym typeface="Calibri"/>
        </a:defRPr>
      </a:lvl6pPr>
      <a:lvl7pPr algn="r" defTabSz="457200">
        <a:defRPr sz="1200">
          <a:solidFill>
            <a:schemeClr val="tx1"/>
          </a:solidFill>
          <a:uFill>
            <a:solidFill/>
          </a:uFill>
          <a:latin typeface="+mn-lt"/>
          <a:ea typeface="+mn-ea"/>
          <a:cs typeface="+mn-cs"/>
          <a:sym typeface="Calibri"/>
        </a:defRPr>
      </a:lvl7pPr>
      <a:lvl8pPr algn="r" defTabSz="457200">
        <a:defRPr sz="1200">
          <a:solidFill>
            <a:schemeClr val="tx1"/>
          </a:solidFill>
          <a:uFill>
            <a:solidFill/>
          </a:uFill>
          <a:latin typeface="+mn-lt"/>
          <a:ea typeface="+mn-ea"/>
          <a:cs typeface="+mn-cs"/>
          <a:sym typeface="Calibri"/>
        </a:defRPr>
      </a:lvl8pPr>
      <a:lvl9pPr algn="r" defTabSz="457200">
        <a:defRPr sz="1200">
          <a:solidFill>
            <a:schemeClr val="tx1"/>
          </a:solidFill>
          <a:uFill>
            <a:solidFill/>
          </a:u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576F3B-27EC-4CFB-AF4D-797B20A52399}"/>
              </a:ext>
            </a:extLst>
          </p:cNvPr>
          <p:cNvSpPr>
            <a:spLocks noGrp="1"/>
          </p:cNvSpPr>
          <p:nvPr>
            <p:ph type="title"/>
          </p:nvPr>
        </p:nvSpPr>
        <p:spPr>
          <a:xfrm>
            <a:off x="1130092" y="2097320"/>
            <a:ext cx="6883815" cy="602008"/>
          </a:xfrm>
        </p:spPr>
        <p:txBody>
          <a:bodyPr/>
          <a:lstStyle/>
          <a:p>
            <a:pPr algn="l"/>
            <a:r>
              <a:rPr lang="en-US" sz="3600" b="0" i="0" dirty="0">
                <a:solidFill>
                  <a:srgbClr val="03244D"/>
                </a:solidFill>
                <a:effectLst/>
                <a:latin typeface="Arial" panose="020B0604020202020204" pitchFamily="34" charset="0"/>
              </a:rPr>
              <a:t>Neuromuscular Sensing for Control of Robotic Exoskeletons</a:t>
            </a:r>
            <a:endParaRPr lang="en-US" dirty="0">
              <a:solidFill>
                <a:srgbClr val="03244D"/>
              </a:solidFill>
            </a:endParaRPr>
          </a:p>
        </p:txBody>
      </p:sp>
      <p:sp>
        <p:nvSpPr>
          <p:cNvPr id="2" name="TextBox 1">
            <a:extLst>
              <a:ext uri="{FF2B5EF4-FFF2-40B4-BE49-F238E27FC236}">
                <a16:creationId xmlns:a16="http://schemas.microsoft.com/office/drawing/2014/main" id="{34B86611-EBA4-42C2-B268-6C115A9834C4}"/>
              </a:ext>
            </a:extLst>
          </p:cNvPr>
          <p:cNvSpPr txBox="1"/>
          <p:nvPr/>
        </p:nvSpPr>
        <p:spPr>
          <a:xfrm>
            <a:off x="1203244" y="2745048"/>
            <a:ext cx="1742465"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r>
              <a:rPr kumimoji="0" lang="en-US" sz="1800" b="0" i="0" u="none" strike="noStrike" cap="none" spc="0" normalizeH="0" baseline="0" dirty="0">
                <a:ln>
                  <a:noFill/>
                </a:ln>
                <a:solidFill>
                  <a:srgbClr val="03244D"/>
                </a:solidFill>
                <a:effectLst/>
                <a:uFill>
                  <a:solidFill>
                    <a:srgbClr val="000000"/>
                  </a:solidFill>
                </a:uFill>
                <a:latin typeface="+mn-lt"/>
                <a:ea typeface="+mn-ea"/>
                <a:cs typeface="+mn-cs"/>
                <a:sym typeface="Calibri"/>
              </a:rPr>
              <a:t>Chad G. Rose</a:t>
            </a:r>
          </a:p>
          <a:p>
            <a:pPr marL="0" marR="0" indent="0" algn="l" defTabSz="457200" rtl="0" fontAlgn="auto" latinLnBrk="1" hangingPunct="0">
              <a:lnSpc>
                <a:spcPct val="100000"/>
              </a:lnSpc>
              <a:spcBef>
                <a:spcPts val="0"/>
              </a:spcBef>
              <a:spcAft>
                <a:spcPts val="0"/>
              </a:spcAft>
              <a:buClr>
                <a:srgbClr val="000000"/>
              </a:buClr>
              <a:buSzTx/>
              <a:buFont typeface="Calibri"/>
              <a:buNone/>
              <a:tabLst/>
            </a:pPr>
            <a:r>
              <a:rPr lang="en-US" dirty="0">
                <a:solidFill>
                  <a:srgbClr val="03244D"/>
                </a:solidFill>
                <a:uFill>
                  <a:solidFill>
                    <a:srgbClr val="000000"/>
                  </a:solidFill>
                </a:uFill>
              </a:rPr>
              <a:t>Avinash Baskaran</a:t>
            </a:r>
            <a:endParaRPr kumimoji="0" lang="en-US" sz="1800" b="0" i="0" u="none" strike="noStrike" cap="none" spc="0" normalizeH="0" baseline="0" dirty="0">
              <a:ln>
                <a:noFill/>
              </a:ln>
              <a:solidFill>
                <a:srgbClr val="03244D"/>
              </a:solidFill>
              <a:effectLst/>
              <a:uFill>
                <a:solidFill>
                  <a:srgbClr val="000000"/>
                </a:solidFill>
              </a:uFill>
              <a:latin typeface="+mn-lt"/>
              <a:ea typeface="+mn-ea"/>
              <a:cs typeface="+mn-cs"/>
              <a:sym typeface="Calibri"/>
            </a:endParaRPr>
          </a:p>
        </p:txBody>
      </p:sp>
      <p:cxnSp>
        <p:nvCxnSpPr>
          <p:cNvPr id="5" name="Straight Connector 4">
            <a:extLst>
              <a:ext uri="{FF2B5EF4-FFF2-40B4-BE49-F238E27FC236}">
                <a16:creationId xmlns:a16="http://schemas.microsoft.com/office/drawing/2014/main" id="{52BF7472-1FE8-4DE6-869E-6AB0714852C7}"/>
              </a:ext>
            </a:extLst>
          </p:cNvPr>
          <p:cNvCxnSpPr/>
          <p:nvPr/>
        </p:nvCxnSpPr>
        <p:spPr>
          <a:xfrm>
            <a:off x="1130092" y="2745048"/>
            <a:ext cx="7044644" cy="0"/>
          </a:xfrm>
          <a:prstGeom prst="line">
            <a:avLst/>
          </a:prstGeom>
          <a:noFill/>
          <a:ln w="38100" cap="flat">
            <a:solidFill>
              <a:srgbClr val="03244D"/>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3821860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2D45-F97A-8C85-DF99-5976F3B301DD}"/>
              </a:ext>
            </a:extLst>
          </p:cNvPr>
          <p:cNvSpPr>
            <a:spLocks noGrp="1"/>
          </p:cNvSpPr>
          <p:nvPr>
            <p:ph type="title"/>
          </p:nvPr>
        </p:nvSpPr>
        <p:spPr/>
        <p:txBody>
          <a:bodyPr/>
          <a:lstStyle/>
          <a:p>
            <a:r>
              <a:rPr lang="en-US" dirty="0"/>
              <a:t>ASGC Fellowship Research </a:t>
            </a:r>
          </a:p>
        </p:txBody>
      </p:sp>
      <p:pic>
        <p:nvPicPr>
          <p:cNvPr id="6" name="Picture 5" descr="A picture containing text, electronics&#10;&#10;Description automatically generated">
            <a:extLst>
              <a:ext uri="{FF2B5EF4-FFF2-40B4-BE49-F238E27FC236}">
                <a16:creationId xmlns:a16="http://schemas.microsoft.com/office/drawing/2014/main" id="{E534AFF3-9CCD-B214-0C5C-4D41EFA0B5C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05600" y="1312429"/>
            <a:ext cx="6907308" cy="247891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1A8DB9BF-BDC8-3A53-7B3D-F1134B1A250A}"/>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305600" y="4008977"/>
            <a:ext cx="6907308" cy="2478909"/>
          </a:xfrm>
          <a:prstGeom prst="rect">
            <a:avLst/>
          </a:prstGeom>
        </p:spPr>
      </p:pic>
    </p:spTree>
    <p:extLst>
      <p:ext uri="{BB962C8B-B14F-4D97-AF65-F5344CB8AC3E}">
        <p14:creationId xmlns:p14="http://schemas.microsoft.com/office/powerpoint/2010/main" val="334645127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2D45-F97A-8C85-DF99-5976F3B301DD}"/>
              </a:ext>
            </a:extLst>
          </p:cNvPr>
          <p:cNvSpPr>
            <a:spLocks noGrp="1"/>
          </p:cNvSpPr>
          <p:nvPr>
            <p:ph type="title"/>
          </p:nvPr>
        </p:nvSpPr>
        <p:spPr/>
        <p:txBody>
          <a:bodyPr/>
          <a:lstStyle/>
          <a:p>
            <a:r>
              <a:rPr lang="en-US" dirty="0"/>
              <a:t>ASGC Fellowship Research </a:t>
            </a:r>
          </a:p>
        </p:txBody>
      </p:sp>
      <p:pic>
        <p:nvPicPr>
          <p:cNvPr id="5" name="Picture 4">
            <a:extLst>
              <a:ext uri="{FF2B5EF4-FFF2-40B4-BE49-F238E27FC236}">
                <a16:creationId xmlns:a16="http://schemas.microsoft.com/office/drawing/2014/main" id="{1D64A3D1-607E-C3F5-4C79-BA8975435A61}"/>
              </a:ext>
            </a:extLst>
          </p:cNvPr>
          <p:cNvPicPr>
            <a:picLocks noChangeAspect="1"/>
          </p:cNvPicPr>
          <p:nvPr/>
        </p:nvPicPr>
        <p:blipFill>
          <a:blip r:embed="rId2"/>
          <a:stretch>
            <a:fillRect/>
          </a:stretch>
        </p:blipFill>
        <p:spPr>
          <a:xfrm>
            <a:off x="4764258" y="1667373"/>
            <a:ext cx="1661304" cy="4968671"/>
          </a:xfrm>
          <a:prstGeom prst="rect">
            <a:avLst/>
          </a:prstGeom>
        </p:spPr>
      </p:pic>
      <p:pic>
        <p:nvPicPr>
          <p:cNvPr id="4" name="Picture 3">
            <a:extLst>
              <a:ext uri="{FF2B5EF4-FFF2-40B4-BE49-F238E27FC236}">
                <a16:creationId xmlns:a16="http://schemas.microsoft.com/office/drawing/2014/main" id="{03148AE1-4FA8-9C2C-8179-40CFE0CDCB81}"/>
              </a:ext>
            </a:extLst>
          </p:cNvPr>
          <p:cNvPicPr>
            <a:picLocks noChangeAspect="1"/>
          </p:cNvPicPr>
          <p:nvPr/>
        </p:nvPicPr>
        <p:blipFill>
          <a:blip r:embed="rId3"/>
          <a:stretch>
            <a:fillRect/>
          </a:stretch>
        </p:blipFill>
        <p:spPr>
          <a:xfrm>
            <a:off x="290277" y="1695505"/>
            <a:ext cx="3871295" cy="2911092"/>
          </a:xfrm>
          <a:prstGeom prst="rect">
            <a:avLst/>
          </a:prstGeom>
        </p:spPr>
      </p:pic>
      <p:pic>
        <p:nvPicPr>
          <p:cNvPr id="11" name="Picture 10">
            <a:extLst>
              <a:ext uri="{FF2B5EF4-FFF2-40B4-BE49-F238E27FC236}">
                <a16:creationId xmlns:a16="http://schemas.microsoft.com/office/drawing/2014/main" id="{A4D5424C-EC51-EB3D-921D-5417431D0902}"/>
              </a:ext>
            </a:extLst>
          </p:cNvPr>
          <p:cNvPicPr>
            <a:picLocks noChangeAspect="1"/>
          </p:cNvPicPr>
          <p:nvPr/>
        </p:nvPicPr>
        <p:blipFill>
          <a:blip r:embed="rId4"/>
          <a:stretch>
            <a:fillRect/>
          </a:stretch>
        </p:blipFill>
        <p:spPr>
          <a:xfrm>
            <a:off x="300113" y="4821558"/>
            <a:ext cx="3861459" cy="1709871"/>
          </a:xfrm>
          <a:prstGeom prst="rect">
            <a:avLst/>
          </a:prstGeom>
        </p:spPr>
      </p:pic>
    </p:spTree>
    <p:extLst>
      <p:ext uri="{BB962C8B-B14F-4D97-AF65-F5344CB8AC3E}">
        <p14:creationId xmlns:p14="http://schemas.microsoft.com/office/powerpoint/2010/main" val="23671917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2D45-F97A-8C85-DF99-5976F3B301DD}"/>
              </a:ext>
            </a:extLst>
          </p:cNvPr>
          <p:cNvSpPr>
            <a:spLocks noGrp="1"/>
          </p:cNvSpPr>
          <p:nvPr>
            <p:ph type="title"/>
          </p:nvPr>
        </p:nvSpPr>
        <p:spPr/>
        <p:txBody>
          <a:bodyPr/>
          <a:lstStyle/>
          <a:p>
            <a:r>
              <a:rPr lang="en-US" dirty="0"/>
              <a:t>Experiment 1</a:t>
            </a:r>
          </a:p>
        </p:txBody>
      </p:sp>
      <p:sp>
        <p:nvSpPr>
          <p:cNvPr id="3" name="Text Placeholder 2">
            <a:extLst>
              <a:ext uri="{FF2B5EF4-FFF2-40B4-BE49-F238E27FC236}">
                <a16:creationId xmlns:a16="http://schemas.microsoft.com/office/drawing/2014/main" id="{931336DE-A17D-07C7-B048-5B2C95034FA4}"/>
              </a:ext>
            </a:extLst>
          </p:cNvPr>
          <p:cNvSpPr>
            <a:spLocks noGrp="1"/>
          </p:cNvSpPr>
          <p:nvPr>
            <p:ph type="body" idx="1"/>
          </p:nvPr>
        </p:nvSpPr>
        <p:spPr/>
        <p:txBody>
          <a:bodyPr/>
          <a:lstStyle/>
          <a:p>
            <a:pPr marL="0" indent="0">
              <a:buNone/>
            </a:pPr>
            <a:r>
              <a:rPr lang="en-US" dirty="0"/>
              <a:t>Assess signal integrity through the sensor</a:t>
            </a:r>
          </a:p>
        </p:txBody>
      </p:sp>
      <p:pic>
        <p:nvPicPr>
          <p:cNvPr id="4098" name="Picture 2">
            <a:extLst>
              <a:ext uri="{FF2B5EF4-FFF2-40B4-BE49-F238E27FC236}">
                <a16:creationId xmlns:a16="http://schemas.microsoft.com/office/drawing/2014/main" id="{1204809A-CA14-179A-BD38-7769421FBA32}"/>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2560105" y="2148556"/>
            <a:ext cx="5179680" cy="35862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C04A99F-1FF1-861B-5221-BC7B79B0193A}"/>
              </a:ext>
            </a:extLst>
          </p:cNvPr>
          <p:cNvPicPr>
            <a:picLocks noChangeAspect="1"/>
          </p:cNvPicPr>
          <p:nvPr/>
        </p:nvPicPr>
        <p:blipFill>
          <a:blip r:embed="rId4"/>
          <a:stretch>
            <a:fillRect/>
          </a:stretch>
        </p:blipFill>
        <p:spPr>
          <a:xfrm>
            <a:off x="873760" y="2148556"/>
            <a:ext cx="1686345" cy="3586220"/>
          </a:xfrm>
          <a:prstGeom prst="rect">
            <a:avLst/>
          </a:prstGeom>
        </p:spPr>
      </p:pic>
    </p:spTree>
    <p:extLst>
      <p:ext uri="{BB962C8B-B14F-4D97-AF65-F5344CB8AC3E}">
        <p14:creationId xmlns:p14="http://schemas.microsoft.com/office/powerpoint/2010/main" val="32718244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2F042-D12D-7184-D4E4-11D4770F5712}"/>
              </a:ext>
            </a:extLst>
          </p:cNvPr>
          <p:cNvSpPr>
            <a:spLocks noGrp="1"/>
          </p:cNvSpPr>
          <p:nvPr>
            <p:ph type="title"/>
          </p:nvPr>
        </p:nvSpPr>
        <p:spPr/>
        <p:txBody>
          <a:bodyPr/>
          <a:lstStyle/>
          <a:p>
            <a:r>
              <a:rPr lang="en-US" dirty="0"/>
              <a:t>Experiment 2</a:t>
            </a:r>
          </a:p>
        </p:txBody>
      </p:sp>
      <p:sp>
        <p:nvSpPr>
          <p:cNvPr id="3" name="Text Placeholder 2">
            <a:extLst>
              <a:ext uri="{FF2B5EF4-FFF2-40B4-BE49-F238E27FC236}">
                <a16:creationId xmlns:a16="http://schemas.microsoft.com/office/drawing/2014/main" id="{78C0AE8B-9D8C-EFFF-F72A-9DD4D0CB0A5C}"/>
              </a:ext>
            </a:extLst>
          </p:cNvPr>
          <p:cNvSpPr>
            <a:spLocks noGrp="1"/>
          </p:cNvSpPr>
          <p:nvPr>
            <p:ph type="body" idx="1"/>
          </p:nvPr>
        </p:nvSpPr>
        <p:spPr/>
        <p:txBody>
          <a:bodyPr/>
          <a:lstStyle/>
          <a:p>
            <a:pPr marL="0" indent="0">
              <a:buNone/>
            </a:pPr>
            <a:r>
              <a:rPr lang="en-US" dirty="0"/>
              <a:t>Measure and observe muscle activity</a:t>
            </a:r>
          </a:p>
        </p:txBody>
      </p:sp>
      <p:pic>
        <p:nvPicPr>
          <p:cNvPr id="7" name="Picture 6">
            <a:extLst>
              <a:ext uri="{FF2B5EF4-FFF2-40B4-BE49-F238E27FC236}">
                <a16:creationId xmlns:a16="http://schemas.microsoft.com/office/drawing/2014/main" id="{BF80A596-0A91-3080-1C67-9FF8FC0E004E}"/>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05197" y="2103119"/>
            <a:ext cx="3053875" cy="4071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215BEF21-6850-20F5-B9AC-6CFD0B8C7B89}"/>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127270" y="2103120"/>
            <a:ext cx="3053875" cy="4071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130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711B-28E3-9886-C194-E9368789F2FE}"/>
              </a:ext>
            </a:extLst>
          </p:cNvPr>
          <p:cNvSpPr>
            <a:spLocks noGrp="1"/>
          </p:cNvSpPr>
          <p:nvPr>
            <p:ph type="title"/>
          </p:nvPr>
        </p:nvSpPr>
        <p:spPr/>
        <p:txBody>
          <a:bodyPr/>
          <a:lstStyle/>
          <a:p>
            <a:r>
              <a:rPr lang="en-US" dirty="0"/>
              <a:t>Experiment 2</a:t>
            </a:r>
          </a:p>
        </p:txBody>
      </p:sp>
      <p:pic>
        <p:nvPicPr>
          <p:cNvPr id="5" name="Picture 4" descr="A picture containing indoor&#10;&#10;Description automatically generated">
            <a:extLst>
              <a:ext uri="{FF2B5EF4-FFF2-40B4-BE49-F238E27FC236}">
                <a16:creationId xmlns:a16="http://schemas.microsoft.com/office/drawing/2014/main" id="{7E8466AB-5D19-D863-7BB2-A7C05D2E1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536246"/>
            <a:ext cx="7533847" cy="4244067"/>
          </a:xfrm>
          <a:prstGeom prst="rect">
            <a:avLst/>
          </a:prstGeom>
        </p:spPr>
      </p:pic>
    </p:spTree>
    <p:extLst>
      <p:ext uri="{BB962C8B-B14F-4D97-AF65-F5344CB8AC3E}">
        <p14:creationId xmlns:p14="http://schemas.microsoft.com/office/powerpoint/2010/main" val="280781358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1918-BC4A-8BE8-8F59-EB71F481FCC1}"/>
              </a:ext>
            </a:extLst>
          </p:cNvPr>
          <p:cNvSpPr>
            <a:spLocks noGrp="1"/>
          </p:cNvSpPr>
          <p:nvPr>
            <p:ph type="title"/>
          </p:nvPr>
        </p:nvSpPr>
        <p:spPr/>
        <p:txBody>
          <a:bodyPr/>
          <a:lstStyle/>
          <a:p>
            <a:r>
              <a:rPr lang="en-US" dirty="0"/>
              <a:t>Experiment 3</a:t>
            </a:r>
          </a:p>
        </p:txBody>
      </p:sp>
      <p:sp>
        <p:nvSpPr>
          <p:cNvPr id="7" name="Text Placeholder 6">
            <a:extLst>
              <a:ext uri="{FF2B5EF4-FFF2-40B4-BE49-F238E27FC236}">
                <a16:creationId xmlns:a16="http://schemas.microsoft.com/office/drawing/2014/main" id="{5F8F1281-8286-99BD-BF48-075DD0626AB0}"/>
              </a:ext>
            </a:extLst>
          </p:cNvPr>
          <p:cNvSpPr>
            <a:spLocks noGrp="1"/>
          </p:cNvSpPr>
          <p:nvPr>
            <p:ph type="body" idx="1"/>
          </p:nvPr>
        </p:nvSpPr>
        <p:spPr/>
        <p:txBody>
          <a:bodyPr/>
          <a:lstStyle/>
          <a:p>
            <a:pPr marL="0" indent="0">
              <a:buNone/>
            </a:pPr>
            <a:r>
              <a:rPr lang="en-US" dirty="0"/>
              <a:t>Observe spatiotemporal features in muscle activity</a:t>
            </a:r>
          </a:p>
        </p:txBody>
      </p:sp>
      <p:pic>
        <p:nvPicPr>
          <p:cNvPr id="4" name="Picture 3">
            <a:extLst>
              <a:ext uri="{FF2B5EF4-FFF2-40B4-BE49-F238E27FC236}">
                <a16:creationId xmlns:a16="http://schemas.microsoft.com/office/drawing/2014/main" id="{1BAA9211-D32B-62F7-2404-739E88D508B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5400000">
            <a:off x="1936047" y="3086130"/>
            <a:ext cx="3840648" cy="1730949"/>
          </a:xfrm>
          <a:prstGeom prst="rect">
            <a:avLst/>
          </a:prstGeom>
        </p:spPr>
      </p:pic>
      <p:pic>
        <p:nvPicPr>
          <p:cNvPr id="5" name="Picture 4">
            <a:extLst>
              <a:ext uri="{FF2B5EF4-FFF2-40B4-BE49-F238E27FC236}">
                <a16:creationId xmlns:a16="http://schemas.microsoft.com/office/drawing/2014/main" id="{C7594155-8AB0-2E7C-1100-2DEC9BF3AE7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6929" y="2031282"/>
            <a:ext cx="3209151" cy="1446339"/>
          </a:xfrm>
          <a:prstGeom prst="rect">
            <a:avLst/>
          </a:prstGeom>
        </p:spPr>
      </p:pic>
      <p:pic>
        <p:nvPicPr>
          <p:cNvPr id="6" name="Picture 5" descr="A person playing a guitar&#10;&#10;Description automatically generated with low confidence">
            <a:extLst>
              <a:ext uri="{FF2B5EF4-FFF2-40B4-BE49-F238E27FC236}">
                <a16:creationId xmlns:a16="http://schemas.microsoft.com/office/drawing/2014/main" id="{E328E283-471E-AEB6-7E71-79A77B573459}"/>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796929" y="3497142"/>
            <a:ext cx="3209151" cy="2361624"/>
          </a:xfrm>
          <a:prstGeom prst="rect">
            <a:avLst/>
          </a:prstGeom>
        </p:spPr>
      </p:pic>
      <p:pic>
        <p:nvPicPr>
          <p:cNvPr id="10" name="Picture 4">
            <a:extLst>
              <a:ext uri="{FF2B5EF4-FFF2-40B4-BE49-F238E27FC236}">
                <a16:creationId xmlns:a16="http://schemas.microsoft.com/office/drawing/2014/main" id="{BB1FF960-A839-2BB3-9EA5-8118C872DC10}"/>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rot="220457">
            <a:off x="-299905" y="1780740"/>
            <a:ext cx="3249121" cy="494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1628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5F20FA3-6637-DE7C-99B4-D8B024EDD791}"/>
              </a:ext>
            </a:extLst>
          </p:cNvPr>
          <p:cNvPicPr>
            <a:picLocks noChangeAspect="1"/>
          </p:cNvPicPr>
          <p:nvPr/>
        </p:nvPicPr>
        <p:blipFill rotWithShape="1">
          <a:blip r:embed="rId2"/>
          <a:srcRect t="33063" b="38408"/>
          <a:stretch/>
        </p:blipFill>
        <p:spPr>
          <a:xfrm>
            <a:off x="248237" y="3582733"/>
            <a:ext cx="6581000" cy="1029304"/>
          </a:xfrm>
          <a:prstGeom prst="rect">
            <a:avLst/>
          </a:prstGeom>
        </p:spPr>
      </p:pic>
      <p:sp>
        <p:nvSpPr>
          <p:cNvPr id="2" name="Title 1">
            <a:extLst>
              <a:ext uri="{FF2B5EF4-FFF2-40B4-BE49-F238E27FC236}">
                <a16:creationId xmlns:a16="http://schemas.microsoft.com/office/drawing/2014/main" id="{5A01B948-5B45-C039-D176-D87489F6907A}"/>
              </a:ext>
            </a:extLst>
          </p:cNvPr>
          <p:cNvSpPr>
            <a:spLocks noGrp="1"/>
          </p:cNvSpPr>
          <p:nvPr>
            <p:ph type="title"/>
          </p:nvPr>
        </p:nvSpPr>
        <p:spPr/>
        <p:txBody>
          <a:bodyPr/>
          <a:lstStyle/>
          <a:p>
            <a:r>
              <a:rPr lang="en-US" dirty="0"/>
              <a:t>Experiment 3</a:t>
            </a:r>
          </a:p>
        </p:txBody>
      </p:sp>
      <p:sp>
        <p:nvSpPr>
          <p:cNvPr id="3" name="Text Placeholder 2">
            <a:extLst>
              <a:ext uri="{FF2B5EF4-FFF2-40B4-BE49-F238E27FC236}">
                <a16:creationId xmlns:a16="http://schemas.microsoft.com/office/drawing/2014/main" id="{E6B02DC5-1897-4067-0F9C-E69D0A1947B1}"/>
              </a:ext>
            </a:extLst>
          </p:cNvPr>
          <p:cNvSpPr>
            <a:spLocks noGrp="1"/>
          </p:cNvSpPr>
          <p:nvPr>
            <p:ph type="body" idx="1"/>
          </p:nvPr>
        </p:nvSpPr>
        <p:spPr/>
        <p:txBody>
          <a:bodyPr/>
          <a:lstStyle/>
          <a:p>
            <a:pPr marL="0" indent="0">
              <a:buNone/>
            </a:pPr>
            <a:r>
              <a:rPr lang="en-US" sz="2400" dirty="0"/>
              <a:t>Raw EMG data</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Lowpass (800 Hz)</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1</a:t>
            </a:r>
            <a:r>
              <a:rPr lang="en-US" sz="2400" baseline="30000" dirty="0"/>
              <a:t>st</a:t>
            </a:r>
            <a:r>
              <a:rPr lang="en-US" sz="2400" dirty="0"/>
              <a:t> order Savitzky-Golay convolutional filter</a:t>
            </a:r>
          </a:p>
        </p:txBody>
      </p:sp>
      <p:grpSp>
        <p:nvGrpSpPr>
          <p:cNvPr id="4" name="Group 3">
            <a:extLst>
              <a:ext uri="{FF2B5EF4-FFF2-40B4-BE49-F238E27FC236}">
                <a16:creationId xmlns:a16="http://schemas.microsoft.com/office/drawing/2014/main" id="{2B80C752-E63E-D989-4D0B-D5A688629C27}"/>
              </a:ext>
            </a:extLst>
          </p:cNvPr>
          <p:cNvGrpSpPr/>
          <p:nvPr/>
        </p:nvGrpSpPr>
        <p:grpSpPr>
          <a:xfrm>
            <a:off x="2316619" y="1552927"/>
            <a:ext cx="2005139" cy="4929699"/>
            <a:chOff x="6707127" y="1772480"/>
            <a:chExt cx="2005139" cy="4929699"/>
          </a:xfrm>
        </p:grpSpPr>
        <p:sp>
          <p:nvSpPr>
            <p:cNvPr id="11" name="Oval 10">
              <a:extLst>
                <a:ext uri="{FF2B5EF4-FFF2-40B4-BE49-F238E27FC236}">
                  <a16:creationId xmlns:a16="http://schemas.microsoft.com/office/drawing/2014/main" id="{FE9F8110-414F-6F62-7FD8-F76419616863}"/>
                </a:ext>
              </a:extLst>
            </p:cNvPr>
            <p:cNvSpPr/>
            <p:nvPr/>
          </p:nvSpPr>
          <p:spPr>
            <a:xfrm>
              <a:off x="7067364" y="4302899"/>
              <a:ext cx="395749" cy="395749"/>
            </a:xfrm>
            <a:prstGeom prst="ellipse">
              <a:avLst/>
            </a:prstGeom>
            <a:solidFill>
              <a:srgbClr val="0071BC"/>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2" name="Oval 11">
              <a:extLst>
                <a:ext uri="{FF2B5EF4-FFF2-40B4-BE49-F238E27FC236}">
                  <a16:creationId xmlns:a16="http://schemas.microsoft.com/office/drawing/2014/main" id="{3ACEA565-241B-7D36-48B0-C5DC39BB4C29}"/>
                </a:ext>
              </a:extLst>
            </p:cNvPr>
            <p:cNvSpPr/>
            <p:nvPr/>
          </p:nvSpPr>
          <p:spPr>
            <a:xfrm>
              <a:off x="7067364" y="3290731"/>
              <a:ext cx="395749" cy="395749"/>
            </a:xfrm>
            <a:prstGeom prst="ellips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3" name="Oval 12">
              <a:extLst>
                <a:ext uri="{FF2B5EF4-FFF2-40B4-BE49-F238E27FC236}">
                  <a16:creationId xmlns:a16="http://schemas.microsoft.com/office/drawing/2014/main" id="{946E2C76-E336-7E84-FDF0-71864E54A221}"/>
                </a:ext>
              </a:extLst>
            </p:cNvPr>
            <p:cNvSpPr/>
            <p:nvPr/>
          </p:nvSpPr>
          <p:spPr>
            <a:xfrm>
              <a:off x="7067364" y="3796815"/>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4" name="Oval 13">
              <a:extLst>
                <a:ext uri="{FF2B5EF4-FFF2-40B4-BE49-F238E27FC236}">
                  <a16:creationId xmlns:a16="http://schemas.microsoft.com/office/drawing/2014/main" id="{70C79A1F-D5C1-3B64-52EA-9196987F6A65}"/>
                </a:ext>
              </a:extLst>
            </p:cNvPr>
            <p:cNvSpPr/>
            <p:nvPr/>
          </p:nvSpPr>
          <p:spPr>
            <a:xfrm>
              <a:off x="7578008" y="4302899"/>
              <a:ext cx="395749" cy="395749"/>
            </a:xfrm>
            <a:prstGeom prst="ellipse">
              <a:avLst/>
            </a:prstGeom>
            <a:solidFill>
              <a:srgbClr val="9C60A9"/>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5" name="Oval 14">
              <a:extLst>
                <a:ext uri="{FF2B5EF4-FFF2-40B4-BE49-F238E27FC236}">
                  <a16:creationId xmlns:a16="http://schemas.microsoft.com/office/drawing/2014/main" id="{A461395F-3566-3305-3EA6-57F5CFC0C09C}"/>
                </a:ext>
              </a:extLst>
            </p:cNvPr>
            <p:cNvSpPr/>
            <p:nvPr/>
          </p:nvSpPr>
          <p:spPr>
            <a:xfrm>
              <a:off x="7578008" y="3290731"/>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6" name="Oval 15">
              <a:extLst>
                <a:ext uri="{FF2B5EF4-FFF2-40B4-BE49-F238E27FC236}">
                  <a16:creationId xmlns:a16="http://schemas.microsoft.com/office/drawing/2014/main" id="{2B40D526-F745-FDBF-C8FC-579AFAE98A5B}"/>
                </a:ext>
              </a:extLst>
            </p:cNvPr>
            <p:cNvSpPr/>
            <p:nvPr/>
          </p:nvSpPr>
          <p:spPr>
            <a:xfrm>
              <a:off x="7578008" y="3796815"/>
              <a:ext cx="395749" cy="395749"/>
            </a:xfrm>
            <a:prstGeom prst="ellipse">
              <a:avLst/>
            </a:prstGeom>
            <a:solidFill>
              <a:srgbClr val="D95319"/>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7" name="Oval 16">
              <a:extLst>
                <a:ext uri="{FF2B5EF4-FFF2-40B4-BE49-F238E27FC236}">
                  <a16:creationId xmlns:a16="http://schemas.microsoft.com/office/drawing/2014/main" id="{D148852E-D1F1-AEEB-D936-CFE9CADD9AE8}"/>
                </a:ext>
              </a:extLst>
            </p:cNvPr>
            <p:cNvSpPr/>
            <p:nvPr/>
          </p:nvSpPr>
          <p:spPr>
            <a:xfrm>
              <a:off x="8088653" y="4302899"/>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8" name="Oval 17">
              <a:extLst>
                <a:ext uri="{FF2B5EF4-FFF2-40B4-BE49-F238E27FC236}">
                  <a16:creationId xmlns:a16="http://schemas.microsoft.com/office/drawing/2014/main" id="{E8BD8752-58D4-1BC4-2CFF-F0B225B4971A}"/>
                </a:ext>
              </a:extLst>
            </p:cNvPr>
            <p:cNvSpPr/>
            <p:nvPr/>
          </p:nvSpPr>
          <p:spPr>
            <a:xfrm>
              <a:off x="8088653" y="3290731"/>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9" name="Oval 18">
              <a:extLst>
                <a:ext uri="{FF2B5EF4-FFF2-40B4-BE49-F238E27FC236}">
                  <a16:creationId xmlns:a16="http://schemas.microsoft.com/office/drawing/2014/main" id="{29D698A0-4167-407B-EEC0-630B91DCEF4F}"/>
                </a:ext>
              </a:extLst>
            </p:cNvPr>
            <p:cNvSpPr/>
            <p:nvPr/>
          </p:nvSpPr>
          <p:spPr>
            <a:xfrm>
              <a:off x="8088653" y="3796815"/>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0" name="Oval 19">
              <a:extLst>
                <a:ext uri="{FF2B5EF4-FFF2-40B4-BE49-F238E27FC236}">
                  <a16:creationId xmlns:a16="http://schemas.microsoft.com/office/drawing/2014/main" id="{D0E43715-FFBE-F36D-4D3F-C2C0E36CEA1F}"/>
                </a:ext>
              </a:extLst>
            </p:cNvPr>
            <p:cNvSpPr/>
            <p:nvPr/>
          </p:nvSpPr>
          <p:spPr>
            <a:xfrm>
              <a:off x="7067364" y="2784647"/>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1" name="Oval 20">
              <a:extLst>
                <a:ext uri="{FF2B5EF4-FFF2-40B4-BE49-F238E27FC236}">
                  <a16:creationId xmlns:a16="http://schemas.microsoft.com/office/drawing/2014/main" id="{45BB28CA-C0F8-EA21-9F6C-F4A9B1B62CD1}"/>
                </a:ext>
              </a:extLst>
            </p:cNvPr>
            <p:cNvSpPr/>
            <p:nvPr/>
          </p:nvSpPr>
          <p:spPr>
            <a:xfrm>
              <a:off x="7067364" y="1772480"/>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2" name="Oval 21">
              <a:extLst>
                <a:ext uri="{FF2B5EF4-FFF2-40B4-BE49-F238E27FC236}">
                  <a16:creationId xmlns:a16="http://schemas.microsoft.com/office/drawing/2014/main" id="{D9110E8A-1249-0D5B-7AF6-645855DE2795}"/>
                </a:ext>
              </a:extLst>
            </p:cNvPr>
            <p:cNvSpPr/>
            <p:nvPr/>
          </p:nvSpPr>
          <p:spPr>
            <a:xfrm>
              <a:off x="7067364" y="2278564"/>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3" name="Oval 22">
              <a:extLst>
                <a:ext uri="{FF2B5EF4-FFF2-40B4-BE49-F238E27FC236}">
                  <a16:creationId xmlns:a16="http://schemas.microsoft.com/office/drawing/2014/main" id="{9B3FC389-1D49-399B-4A54-BE32790D2AAB}"/>
                </a:ext>
              </a:extLst>
            </p:cNvPr>
            <p:cNvSpPr/>
            <p:nvPr/>
          </p:nvSpPr>
          <p:spPr>
            <a:xfrm>
              <a:off x="7578008" y="2784647"/>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4" name="Oval 23">
              <a:extLst>
                <a:ext uri="{FF2B5EF4-FFF2-40B4-BE49-F238E27FC236}">
                  <a16:creationId xmlns:a16="http://schemas.microsoft.com/office/drawing/2014/main" id="{867CF4AB-5C6B-F958-7BD9-0A3263758188}"/>
                </a:ext>
              </a:extLst>
            </p:cNvPr>
            <p:cNvSpPr/>
            <p:nvPr/>
          </p:nvSpPr>
          <p:spPr>
            <a:xfrm>
              <a:off x="7578008" y="1772480"/>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5" name="Oval 24">
              <a:extLst>
                <a:ext uri="{FF2B5EF4-FFF2-40B4-BE49-F238E27FC236}">
                  <a16:creationId xmlns:a16="http://schemas.microsoft.com/office/drawing/2014/main" id="{571C735D-F554-4322-C680-8068E62EE30F}"/>
                </a:ext>
              </a:extLst>
            </p:cNvPr>
            <p:cNvSpPr/>
            <p:nvPr/>
          </p:nvSpPr>
          <p:spPr>
            <a:xfrm>
              <a:off x="7578008" y="2278564"/>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6" name="Oval 25">
              <a:extLst>
                <a:ext uri="{FF2B5EF4-FFF2-40B4-BE49-F238E27FC236}">
                  <a16:creationId xmlns:a16="http://schemas.microsoft.com/office/drawing/2014/main" id="{236E6DD9-567F-21AC-EE49-957DA62B1A0D}"/>
                </a:ext>
              </a:extLst>
            </p:cNvPr>
            <p:cNvSpPr/>
            <p:nvPr/>
          </p:nvSpPr>
          <p:spPr>
            <a:xfrm>
              <a:off x="8088653" y="2784647"/>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7" name="Oval 26">
              <a:extLst>
                <a:ext uri="{FF2B5EF4-FFF2-40B4-BE49-F238E27FC236}">
                  <a16:creationId xmlns:a16="http://schemas.microsoft.com/office/drawing/2014/main" id="{92649539-707D-31B3-7DB4-C14AC9189444}"/>
                </a:ext>
              </a:extLst>
            </p:cNvPr>
            <p:cNvSpPr/>
            <p:nvPr/>
          </p:nvSpPr>
          <p:spPr>
            <a:xfrm>
              <a:off x="8088653" y="1772480"/>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8" name="Oval 27">
              <a:extLst>
                <a:ext uri="{FF2B5EF4-FFF2-40B4-BE49-F238E27FC236}">
                  <a16:creationId xmlns:a16="http://schemas.microsoft.com/office/drawing/2014/main" id="{CB2D4DE1-0170-6160-8110-543EE7D3FB5D}"/>
                </a:ext>
              </a:extLst>
            </p:cNvPr>
            <p:cNvSpPr/>
            <p:nvPr/>
          </p:nvSpPr>
          <p:spPr>
            <a:xfrm>
              <a:off x="8088653" y="2278564"/>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9" name="TextBox 28">
              <a:extLst>
                <a:ext uri="{FF2B5EF4-FFF2-40B4-BE49-F238E27FC236}">
                  <a16:creationId xmlns:a16="http://schemas.microsoft.com/office/drawing/2014/main" id="{8A063AB5-3B2F-191C-66B1-2EF7A7548A83}"/>
                </a:ext>
              </a:extLst>
            </p:cNvPr>
            <p:cNvSpPr txBox="1"/>
            <p:nvPr/>
          </p:nvSpPr>
          <p:spPr>
            <a:xfrm>
              <a:off x="8033917" y="4636323"/>
              <a:ext cx="67834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r>
                <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Calibri"/>
                </a:rPr>
                <a:t>GND</a:t>
              </a:r>
            </a:p>
          </p:txBody>
        </p:sp>
        <p:pic>
          <p:nvPicPr>
            <p:cNvPr id="30" name="Picture 4">
              <a:extLst>
                <a:ext uri="{FF2B5EF4-FFF2-40B4-BE49-F238E27FC236}">
                  <a16:creationId xmlns:a16="http://schemas.microsoft.com/office/drawing/2014/main" id="{000BE6D3-F874-4723-6ED5-5E947BA9D467}"/>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220457">
              <a:off x="6707127" y="4862965"/>
              <a:ext cx="1208940" cy="1839214"/>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31">
            <a:extLst>
              <a:ext uri="{FF2B5EF4-FFF2-40B4-BE49-F238E27FC236}">
                <a16:creationId xmlns:a16="http://schemas.microsoft.com/office/drawing/2014/main" id="{C2EC1BD5-C381-3BE2-C5F5-A2CC2085A482}"/>
              </a:ext>
            </a:extLst>
          </p:cNvPr>
          <p:cNvPicPr>
            <a:picLocks noChangeAspect="1"/>
          </p:cNvPicPr>
          <p:nvPr/>
        </p:nvPicPr>
        <p:blipFill rotWithShape="1">
          <a:blip r:embed="rId2"/>
          <a:srcRect b="68124"/>
          <a:stretch/>
        </p:blipFill>
        <p:spPr>
          <a:xfrm>
            <a:off x="225310" y="1772480"/>
            <a:ext cx="6581000" cy="1150065"/>
          </a:xfrm>
          <a:prstGeom prst="rect">
            <a:avLst/>
          </a:prstGeom>
        </p:spPr>
      </p:pic>
      <p:pic>
        <p:nvPicPr>
          <p:cNvPr id="34" name="Picture 33">
            <a:extLst>
              <a:ext uri="{FF2B5EF4-FFF2-40B4-BE49-F238E27FC236}">
                <a16:creationId xmlns:a16="http://schemas.microsoft.com/office/drawing/2014/main" id="{1C410D96-6AB9-4CC9-2677-7AD60E7866C9}"/>
              </a:ext>
            </a:extLst>
          </p:cNvPr>
          <p:cNvPicPr>
            <a:picLocks noChangeAspect="1"/>
          </p:cNvPicPr>
          <p:nvPr/>
        </p:nvPicPr>
        <p:blipFill rotWithShape="1">
          <a:blip r:embed="rId2"/>
          <a:srcRect t="65721"/>
          <a:stretch/>
        </p:blipFill>
        <p:spPr>
          <a:xfrm>
            <a:off x="171069" y="5364280"/>
            <a:ext cx="6581000" cy="1236771"/>
          </a:xfrm>
          <a:prstGeom prst="rect">
            <a:avLst/>
          </a:prstGeom>
        </p:spPr>
      </p:pic>
      <p:grpSp>
        <p:nvGrpSpPr>
          <p:cNvPr id="35" name="Group 34">
            <a:extLst>
              <a:ext uri="{FF2B5EF4-FFF2-40B4-BE49-F238E27FC236}">
                <a16:creationId xmlns:a16="http://schemas.microsoft.com/office/drawing/2014/main" id="{F7F143AD-1E8B-798D-A6A6-2A5E9045E355}"/>
              </a:ext>
            </a:extLst>
          </p:cNvPr>
          <p:cNvGrpSpPr/>
          <p:nvPr/>
        </p:nvGrpSpPr>
        <p:grpSpPr>
          <a:xfrm>
            <a:off x="6859527" y="1924880"/>
            <a:ext cx="2005139" cy="4929699"/>
            <a:chOff x="6707127" y="1772480"/>
            <a:chExt cx="2005139" cy="4929699"/>
          </a:xfrm>
        </p:grpSpPr>
        <p:sp>
          <p:nvSpPr>
            <p:cNvPr id="36" name="Oval 35">
              <a:extLst>
                <a:ext uri="{FF2B5EF4-FFF2-40B4-BE49-F238E27FC236}">
                  <a16:creationId xmlns:a16="http://schemas.microsoft.com/office/drawing/2014/main" id="{FA17DAC9-3BC5-3159-6C06-18DAED69D6B4}"/>
                </a:ext>
              </a:extLst>
            </p:cNvPr>
            <p:cNvSpPr/>
            <p:nvPr/>
          </p:nvSpPr>
          <p:spPr>
            <a:xfrm>
              <a:off x="7067364" y="4302899"/>
              <a:ext cx="395749" cy="395749"/>
            </a:xfrm>
            <a:prstGeom prst="ellipse">
              <a:avLst/>
            </a:prstGeom>
            <a:solidFill>
              <a:srgbClr val="0071BC"/>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37" name="Oval 36">
              <a:extLst>
                <a:ext uri="{FF2B5EF4-FFF2-40B4-BE49-F238E27FC236}">
                  <a16:creationId xmlns:a16="http://schemas.microsoft.com/office/drawing/2014/main" id="{C4660603-401C-7869-1DEE-FE05ABD15525}"/>
                </a:ext>
              </a:extLst>
            </p:cNvPr>
            <p:cNvSpPr/>
            <p:nvPr/>
          </p:nvSpPr>
          <p:spPr>
            <a:xfrm>
              <a:off x="7067364" y="3290731"/>
              <a:ext cx="395749" cy="395749"/>
            </a:xfrm>
            <a:prstGeom prst="ellipse">
              <a:avLst/>
            </a:prstGeom>
            <a:solidFill>
              <a:srgbClr val="EDB52B"/>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38" name="Oval 37">
              <a:extLst>
                <a:ext uri="{FF2B5EF4-FFF2-40B4-BE49-F238E27FC236}">
                  <a16:creationId xmlns:a16="http://schemas.microsoft.com/office/drawing/2014/main" id="{52E43263-58C6-098E-D599-544E8C75B3A8}"/>
                </a:ext>
              </a:extLst>
            </p:cNvPr>
            <p:cNvSpPr/>
            <p:nvPr/>
          </p:nvSpPr>
          <p:spPr>
            <a:xfrm>
              <a:off x="7067364" y="3796815"/>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39" name="Oval 38">
              <a:extLst>
                <a:ext uri="{FF2B5EF4-FFF2-40B4-BE49-F238E27FC236}">
                  <a16:creationId xmlns:a16="http://schemas.microsoft.com/office/drawing/2014/main" id="{7C4BC37E-BBAA-DADF-AB38-8785846F70EA}"/>
                </a:ext>
              </a:extLst>
            </p:cNvPr>
            <p:cNvSpPr/>
            <p:nvPr/>
          </p:nvSpPr>
          <p:spPr>
            <a:xfrm>
              <a:off x="7578008" y="4302899"/>
              <a:ext cx="395749" cy="395749"/>
            </a:xfrm>
            <a:prstGeom prst="ellipse">
              <a:avLst/>
            </a:prstGeom>
            <a:solidFill>
              <a:srgbClr val="9C60A9"/>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0" name="Oval 39">
              <a:extLst>
                <a:ext uri="{FF2B5EF4-FFF2-40B4-BE49-F238E27FC236}">
                  <a16:creationId xmlns:a16="http://schemas.microsoft.com/office/drawing/2014/main" id="{EF8B0DDB-BE7A-071F-8367-96DA3D13EB1B}"/>
                </a:ext>
              </a:extLst>
            </p:cNvPr>
            <p:cNvSpPr/>
            <p:nvPr/>
          </p:nvSpPr>
          <p:spPr>
            <a:xfrm>
              <a:off x="7578008" y="3290731"/>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1" name="Oval 40">
              <a:extLst>
                <a:ext uri="{FF2B5EF4-FFF2-40B4-BE49-F238E27FC236}">
                  <a16:creationId xmlns:a16="http://schemas.microsoft.com/office/drawing/2014/main" id="{C0832736-874E-9D35-2817-E90C5E224885}"/>
                </a:ext>
              </a:extLst>
            </p:cNvPr>
            <p:cNvSpPr/>
            <p:nvPr/>
          </p:nvSpPr>
          <p:spPr>
            <a:xfrm>
              <a:off x="7578008" y="3796815"/>
              <a:ext cx="395749" cy="395749"/>
            </a:xfrm>
            <a:prstGeom prst="ellipse">
              <a:avLst/>
            </a:prstGeom>
            <a:solidFill>
              <a:srgbClr val="D95319"/>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2" name="Oval 41">
              <a:extLst>
                <a:ext uri="{FF2B5EF4-FFF2-40B4-BE49-F238E27FC236}">
                  <a16:creationId xmlns:a16="http://schemas.microsoft.com/office/drawing/2014/main" id="{8919F726-083B-31C0-DF7F-B1419F8087E3}"/>
                </a:ext>
              </a:extLst>
            </p:cNvPr>
            <p:cNvSpPr/>
            <p:nvPr/>
          </p:nvSpPr>
          <p:spPr>
            <a:xfrm>
              <a:off x="8088653" y="4302899"/>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3" name="Oval 42">
              <a:extLst>
                <a:ext uri="{FF2B5EF4-FFF2-40B4-BE49-F238E27FC236}">
                  <a16:creationId xmlns:a16="http://schemas.microsoft.com/office/drawing/2014/main" id="{A142879F-F014-11AA-3A55-F9B096EC4756}"/>
                </a:ext>
              </a:extLst>
            </p:cNvPr>
            <p:cNvSpPr/>
            <p:nvPr/>
          </p:nvSpPr>
          <p:spPr>
            <a:xfrm>
              <a:off x="8088653" y="3290731"/>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4" name="Oval 43">
              <a:extLst>
                <a:ext uri="{FF2B5EF4-FFF2-40B4-BE49-F238E27FC236}">
                  <a16:creationId xmlns:a16="http://schemas.microsoft.com/office/drawing/2014/main" id="{0A0CABC6-6159-9EC4-EBFB-5F73785765EA}"/>
                </a:ext>
              </a:extLst>
            </p:cNvPr>
            <p:cNvSpPr/>
            <p:nvPr/>
          </p:nvSpPr>
          <p:spPr>
            <a:xfrm>
              <a:off x="8088653" y="3796815"/>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5" name="Oval 44">
              <a:extLst>
                <a:ext uri="{FF2B5EF4-FFF2-40B4-BE49-F238E27FC236}">
                  <a16:creationId xmlns:a16="http://schemas.microsoft.com/office/drawing/2014/main" id="{49C5B7B2-76FD-778E-0F01-829F953E3B64}"/>
                </a:ext>
              </a:extLst>
            </p:cNvPr>
            <p:cNvSpPr/>
            <p:nvPr/>
          </p:nvSpPr>
          <p:spPr>
            <a:xfrm>
              <a:off x="7067364" y="2784647"/>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6" name="Oval 45">
              <a:extLst>
                <a:ext uri="{FF2B5EF4-FFF2-40B4-BE49-F238E27FC236}">
                  <a16:creationId xmlns:a16="http://schemas.microsoft.com/office/drawing/2014/main" id="{37FE7A8A-89F3-7273-E1FF-7100135FCC19}"/>
                </a:ext>
              </a:extLst>
            </p:cNvPr>
            <p:cNvSpPr/>
            <p:nvPr/>
          </p:nvSpPr>
          <p:spPr>
            <a:xfrm>
              <a:off x="7067364" y="1772480"/>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7" name="Oval 46">
              <a:extLst>
                <a:ext uri="{FF2B5EF4-FFF2-40B4-BE49-F238E27FC236}">
                  <a16:creationId xmlns:a16="http://schemas.microsoft.com/office/drawing/2014/main" id="{11B132B0-E017-6795-719D-018B4EFB610D}"/>
                </a:ext>
              </a:extLst>
            </p:cNvPr>
            <p:cNvSpPr/>
            <p:nvPr/>
          </p:nvSpPr>
          <p:spPr>
            <a:xfrm>
              <a:off x="7067364" y="2278564"/>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8" name="Oval 47">
              <a:extLst>
                <a:ext uri="{FF2B5EF4-FFF2-40B4-BE49-F238E27FC236}">
                  <a16:creationId xmlns:a16="http://schemas.microsoft.com/office/drawing/2014/main" id="{F257F6D5-BE9C-B197-5C08-D198872ED789}"/>
                </a:ext>
              </a:extLst>
            </p:cNvPr>
            <p:cNvSpPr/>
            <p:nvPr/>
          </p:nvSpPr>
          <p:spPr>
            <a:xfrm>
              <a:off x="7578008" y="2784647"/>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9" name="Oval 48">
              <a:extLst>
                <a:ext uri="{FF2B5EF4-FFF2-40B4-BE49-F238E27FC236}">
                  <a16:creationId xmlns:a16="http://schemas.microsoft.com/office/drawing/2014/main" id="{AFF71854-6F43-7E0B-F458-C00C977EE512}"/>
                </a:ext>
              </a:extLst>
            </p:cNvPr>
            <p:cNvSpPr/>
            <p:nvPr/>
          </p:nvSpPr>
          <p:spPr>
            <a:xfrm>
              <a:off x="7578008" y="1772480"/>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50" name="Oval 49">
              <a:extLst>
                <a:ext uri="{FF2B5EF4-FFF2-40B4-BE49-F238E27FC236}">
                  <a16:creationId xmlns:a16="http://schemas.microsoft.com/office/drawing/2014/main" id="{46F65555-7031-8E30-9A24-B664DAFFC8B5}"/>
                </a:ext>
              </a:extLst>
            </p:cNvPr>
            <p:cNvSpPr/>
            <p:nvPr/>
          </p:nvSpPr>
          <p:spPr>
            <a:xfrm>
              <a:off x="7578008" y="2278564"/>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51" name="Oval 50">
              <a:extLst>
                <a:ext uri="{FF2B5EF4-FFF2-40B4-BE49-F238E27FC236}">
                  <a16:creationId xmlns:a16="http://schemas.microsoft.com/office/drawing/2014/main" id="{3F751490-1066-70EA-A0E1-6E8DFC7C5176}"/>
                </a:ext>
              </a:extLst>
            </p:cNvPr>
            <p:cNvSpPr/>
            <p:nvPr/>
          </p:nvSpPr>
          <p:spPr>
            <a:xfrm>
              <a:off x="8088653" y="2784647"/>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52" name="Oval 51">
              <a:extLst>
                <a:ext uri="{FF2B5EF4-FFF2-40B4-BE49-F238E27FC236}">
                  <a16:creationId xmlns:a16="http://schemas.microsoft.com/office/drawing/2014/main" id="{C99CBC63-AB43-ECC9-92EA-3C303ABF4EE2}"/>
                </a:ext>
              </a:extLst>
            </p:cNvPr>
            <p:cNvSpPr/>
            <p:nvPr/>
          </p:nvSpPr>
          <p:spPr>
            <a:xfrm>
              <a:off x="8088653" y="1772480"/>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53" name="Oval 52">
              <a:extLst>
                <a:ext uri="{FF2B5EF4-FFF2-40B4-BE49-F238E27FC236}">
                  <a16:creationId xmlns:a16="http://schemas.microsoft.com/office/drawing/2014/main" id="{41A22D60-B301-CEF4-23E5-EE284B3ECA79}"/>
                </a:ext>
              </a:extLst>
            </p:cNvPr>
            <p:cNvSpPr/>
            <p:nvPr/>
          </p:nvSpPr>
          <p:spPr>
            <a:xfrm>
              <a:off x="8088653" y="2278564"/>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54" name="TextBox 53">
              <a:extLst>
                <a:ext uri="{FF2B5EF4-FFF2-40B4-BE49-F238E27FC236}">
                  <a16:creationId xmlns:a16="http://schemas.microsoft.com/office/drawing/2014/main" id="{411A5709-7166-555A-07DD-1E1FED57C827}"/>
                </a:ext>
              </a:extLst>
            </p:cNvPr>
            <p:cNvSpPr txBox="1"/>
            <p:nvPr/>
          </p:nvSpPr>
          <p:spPr>
            <a:xfrm>
              <a:off x="8033917" y="4636323"/>
              <a:ext cx="67834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r>
                <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Calibri"/>
                </a:rPr>
                <a:t>GND</a:t>
              </a:r>
            </a:p>
          </p:txBody>
        </p:sp>
        <p:pic>
          <p:nvPicPr>
            <p:cNvPr id="55" name="Picture 4">
              <a:extLst>
                <a:ext uri="{FF2B5EF4-FFF2-40B4-BE49-F238E27FC236}">
                  <a16:creationId xmlns:a16="http://schemas.microsoft.com/office/drawing/2014/main" id="{79901A6E-10AD-518A-51EC-3D5FDA00C311}"/>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rot="220457">
              <a:off x="6707127" y="4862965"/>
              <a:ext cx="1208940" cy="18392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83957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F0AE247-7217-ADEF-D940-78DBC1582CF8}"/>
              </a:ext>
            </a:extLst>
          </p:cNvPr>
          <p:cNvPicPr>
            <a:picLocks noChangeAspect="1"/>
          </p:cNvPicPr>
          <p:nvPr/>
        </p:nvPicPr>
        <p:blipFill rotWithShape="1">
          <a:blip r:embed="rId2"/>
          <a:srcRect t="2539" b="3927"/>
          <a:stretch/>
        </p:blipFill>
        <p:spPr>
          <a:xfrm>
            <a:off x="526202" y="2296399"/>
            <a:ext cx="5761740" cy="2878151"/>
          </a:xfrm>
          <a:prstGeom prst="rect">
            <a:avLst/>
          </a:prstGeom>
        </p:spPr>
      </p:pic>
      <p:sp>
        <p:nvSpPr>
          <p:cNvPr id="3" name="Text Placeholder 2">
            <a:extLst>
              <a:ext uri="{FF2B5EF4-FFF2-40B4-BE49-F238E27FC236}">
                <a16:creationId xmlns:a16="http://schemas.microsoft.com/office/drawing/2014/main" id="{050C403A-0FAB-586B-56D8-2C3FCFBF32EA}"/>
              </a:ext>
            </a:extLst>
          </p:cNvPr>
          <p:cNvSpPr>
            <a:spLocks noGrp="1"/>
          </p:cNvSpPr>
          <p:nvPr>
            <p:ph type="body" idx="1"/>
          </p:nvPr>
        </p:nvSpPr>
        <p:spPr>
          <a:xfrm>
            <a:off x="457200" y="1224824"/>
            <a:ext cx="6581000" cy="5257802"/>
          </a:xfrm>
        </p:spPr>
        <p:txBody>
          <a:bodyPr/>
          <a:lstStyle/>
          <a:p>
            <a:pPr marL="0" indent="0">
              <a:buNone/>
            </a:pPr>
            <a:r>
              <a:rPr lang="en-US" sz="2800" dirty="0"/>
              <a:t>Motor unit ‘action potential’ (MUAP) is an electrical wave sent to the muscle, causing it to contract.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We observe delays and amplitude changes in accordance with the positions of the electrodes and expected MUAP wave.</a:t>
            </a:r>
          </a:p>
        </p:txBody>
      </p:sp>
      <p:sp>
        <p:nvSpPr>
          <p:cNvPr id="2" name="Title 1">
            <a:extLst>
              <a:ext uri="{FF2B5EF4-FFF2-40B4-BE49-F238E27FC236}">
                <a16:creationId xmlns:a16="http://schemas.microsoft.com/office/drawing/2014/main" id="{30CCBEE6-CA23-F8C8-9D2B-5E04448A768D}"/>
              </a:ext>
            </a:extLst>
          </p:cNvPr>
          <p:cNvSpPr>
            <a:spLocks noGrp="1"/>
          </p:cNvSpPr>
          <p:nvPr>
            <p:ph type="title"/>
          </p:nvPr>
        </p:nvSpPr>
        <p:spPr/>
        <p:txBody>
          <a:bodyPr/>
          <a:lstStyle/>
          <a:p>
            <a:r>
              <a:rPr lang="en-US" dirty="0"/>
              <a:t>Experiment 3</a:t>
            </a:r>
          </a:p>
        </p:txBody>
      </p:sp>
      <p:grpSp>
        <p:nvGrpSpPr>
          <p:cNvPr id="22" name="Group 21">
            <a:extLst>
              <a:ext uri="{FF2B5EF4-FFF2-40B4-BE49-F238E27FC236}">
                <a16:creationId xmlns:a16="http://schemas.microsoft.com/office/drawing/2014/main" id="{17F13427-2A4F-850B-07EF-7DAC8ABBA41F}"/>
              </a:ext>
            </a:extLst>
          </p:cNvPr>
          <p:cNvGrpSpPr/>
          <p:nvPr/>
        </p:nvGrpSpPr>
        <p:grpSpPr>
          <a:xfrm>
            <a:off x="7038200" y="2218587"/>
            <a:ext cx="1644902" cy="3243434"/>
            <a:chOff x="7038200" y="2218587"/>
            <a:chExt cx="1644902" cy="3243434"/>
          </a:xfrm>
        </p:grpSpPr>
        <p:sp>
          <p:nvSpPr>
            <p:cNvPr id="14" name="Oval 13">
              <a:extLst>
                <a:ext uri="{FF2B5EF4-FFF2-40B4-BE49-F238E27FC236}">
                  <a16:creationId xmlns:a16="http://schemas.microsoft.com/office/drawing/2014/main" id="{34EC51F6-0F34-3358-48EE-6D7E302C999C}"/>
                </a:ext>
              </a:extLst>
            </p:cNvPr>
            <p:cNvSpPr/>
            <p:nvPr/>
          </p:nvSpPr>
          <p:spPr>
            <a:xfrm>
              <a:off x="7038200" y="2218587"/>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7" name="Oval 16">
              <a:extLst>
                <a:ext uri="{FF2B5EF4-FFF2-40B4-BE49-F238E27FC236}">
                  <a16:creationId xmlns:a16="http://schemas.microsoft.com/office/drawing/2014/main" id="{0D4DF3FD-463D-F977-B8D9-3D29AB646F55}"/>
                </a:ext>
              </a:extLst>
            </p:cNvPr>
            <p:cNvSpPr/>
            <p:nvPr/>
          </p:nvSpPr>
          <p:spPr>
            <a:xfrm>
              <a:off x="7548844" y="2218587"/>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0" name="Oval 19">
              <a:extLst>
                <a:ext uri="{FF2B5EF4-FFF2-40B4-BE49-F238E27FC236}">
                  <a16:creationId xmlns:a16="http://schemas.microsoft.com/office/drawing/2014/main" id="{B0F1D8BC-F456-172C-06E0-67F903434536}"/>
                </a:ext>
              </a:extLst>
            </p:cNvPr>
            <p:cNvSpPr/>
            <p:nvPr/>
          </p:nvSpPr>
          <p:spPr>
            <a:xfrm>
              <a:off x="8059489" y="2218587"/>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4" name="Oval 3">
              <a:extLst>
                <a:ext uri="{FF2B5EF4-FFF2-40B4-BE49-F238E27FC236}">
                  <a16:creationId xmlns:a16="http://schemas.microsoft.com/office/drawing/2014/main" id="{A567017C-253C-8B0C-6915-B76DE72F842E}"/>
                </a:ext>
              </a:extLst>
            </p:cNvPr>
            <p:cNvSpPr/>
            <p:nvPr/>
          </p:nvSpPr>
          <p:spPr>
            <a:xfrm>
              <a:off x="7038200" y="4749006"/>
              <a:ext cx="395749" cy="395749"/>
            </a:xfrm>
            <a:prstGeom prst="ellipse">
              <a:avLst/>
            </a:prstGeom>
            <a:solidFill>
              <a:srgbClr val="0071BC"/>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5" name="Oval 4">
              <a:extLst>
                <a:ext uri="{FF2B5EF4-FFF2-40B4-BE49-F238E27FC236}">
                  <a16:creationId xmlns:a16="http://schemas.microsoft.com/office/drawing/2014/main" id="{8C68F1BD-5B24-5B89-4A32-2C9DCABBD7EB}"/>
                </a:ext>
              </a:extLst>
            </p:cNvPr>
            <p:cNvSpPr/>
            <p:nvPr/>
          </p:nvSpPr>
          <p:spPr>
            <a:xfrm>
              <a:off x="7038200" y="3736838"/>
              <a:ext cx="395749" cy="395749"/>
            </a:xfrm>
            <a:prstGeom prst="ellips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6" name="Oval 5">
              <a:extLst>
                <a:ext uri="{FF2B5EF4-FFF2-40B4-BE49-F238E27FC236}">
                  <a16:creationId xmlns:a16="http://schemas.microsoft.com/office/drawing/2014/main" id="{E7E449DA-A8E2-A61E-5581-7F4D73D83FF8}"/>
                </a:ext>
              </a:extLst>
            </p:cNvPr>
            <p:cNvSpPr/>
            <p:nvPr/>
          </p:nvSpPr>
          <p:spPr>
            <a:xfrm>
              <a:off x="7038200" y="4242922"/>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7" name="Oval 6">
              <a:extLst>
                <a:ext uri="{FF2B5EF4-FFF2-40B4-BE49-F238E27FC236}">
                  <a16:creationId xmlns:a16="http://schemas.microsoft.com/office/drawing/2014/main" id="{825B76B8-B39E-C973-951A-CD2C80A2AE7C}"/>
                </a:ext>
              </a:extLst>
            </p:cNvPr>
            <p:cNvSpPr/>
            <p:nvPr/>
          </p:nvSpPr>
          <p:spPr>
            <a:xfrm>
              <a:off x="7548844" y="4749006"/>
              <a:ext cx="395749" cy="395749"/>
            </a:xfrm>
            <a:prstGeom prst="ellipse">
              <a:avLst/>
            </a:prstGeom>
            <a:solidFill>
              <a:srgbClr val="9C60A9"/>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8" name="Oval 7">
              <a:extLst>
                <a:ext uri="{FF2B5EF4-FFF2-40B4-BE49-F238E27FC236}">
                  <a16:creationId xmlns:a16="http://schemas.microsoft.com/office/drawing/2014/main" id="{8240DE6B-7EAE-EEE0-EC87-F21CED7F8A0A}"/>
                </a:ext>
              </a:extLst>
            </p:cNvPr>
            <p:cNvSpPr/>
            <p:nvPr/>
          </p:nvSpPr>
          <p:spPr>
            <a:xfrm>
              <a:off x="7548844" y="3736838"/>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9" name="Oval 8">
              <a:extLst>
                <a:ext uri="{FF2B5EF4-FFF2-40B4-BE49-F238E27FC236}">
                  <a16:creationId xmlns:a16="http://schemas.microsoft.com/office/drawing/2014/main" id="{FCB7179E-FC2E-76EC-89AE-8A3CD08BBC46}"/>
                </a:ext>
              </a:extLst>
            </p:cNvPr>
            <p:cNvSpPr/>
            <p:nvPr/>
          </p:nvSpPr>
          <p:spPr>
            <a:xfrm>
              <a:off x="7548844" y="4242922"/>
              <a:ext cx="395749" cy="395749"/>
            </a:xfrm>
            <a:prstGeom prst="ellipse">
              <a:avLst/>
            </a:prstGeom>
            <a:solidFill>
              <a:srgbClr val="D95319"/>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0" name="Oval 9">
              <a:extLst>
                <a:ext uri="{FF2B5EF4-FFF2-40B4-BE49-F238E27FC236}">
                  <a16:creationId xmlns:a16="http://schemas.microsoft.com/office/drawing/2014/main" id="{64619D8A-2B74-CACD-1ECD-1DE570D4511D}"/>
                </a:ext>
              </a:extLst>
            </p:cNvPr>
            <p:cNvSpPr/>
            <p:nvPr/>
          </p:nvSpPr>
          <p:spPr>
            <a:xfrm>
              <a:off x="8059489" y="4749006"/>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1" name="Oval 10">
              <a:extLst>
                <a:ext uri="{FF2B5EF4-FFF2-40B4-BE49-F238E27FC236}">
                  <a16:creationId xmlns:a16="http://schemas.microsoft.com/office/drawing/2014/main" id="{A7D5B3D5-CB9C-178A-F621-6C7771451189}"/>
                </a:ext>
              </a:extLst>
            </p:cNvPr>
            <p:cNvSpPr/>
            <p:nvPr/>
          </p:nvSpPr>
          <p:spPr>
            <a:xfrm>
              <a:off x="8059489" y="3736838"/>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2" name="Oval 11">
              <a:extLst>
                <a:ext uri="{FF2B5EF4-FFF2-40B4-BE49-F238E27FC236}">
                  <a16:creationId xmlns:a16="http://schemas.microsoft.com/office/drawing/2014/main" id="{9D7E1E35-098A-B7DB-0DD1-BED1A6A29378}"/>
                </a:ext>
              </a:extLst>
            </p:cNvPr>
            <p:cNvSpPr/>
            <p:nvPr/>
          </p:nvSpPr>
          <p:spPr>
            <a:xfrm>
              <a:off x="8059489" y="4242922"/>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3" name="Oval 12">
              <a:extLst>
                <a:ext uri="{FF2B5EF4-FFF2-40B4-BE49-F238E27FC236}">
                  <a16:creationId xmlns:a16="http://schemas.microsoft.com/office/drawing/2014/main" id="{5D2EF2BE-3FAB-E3F1-2390-3502FDCFF5A1}"/>
                </a:ext>
              </a:extLst>
            </p:cNvPr>
            <p:cNvSpPr/>
            <p:nvPr/>
          </p:nvSpPr>
          <p:spPr>
            <a:xfrm>
              <a:off x="7038200" y="3230754"/>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5" name="Oval 14">
              <a:extLst>
                <a:ext uri="{FF2B5EF4-FFF2-40B4-BE49-F238E27FC236}">
                  <a16:creationId xmlns:a16="http://schemas.microsoft.com/office/drawing/2014/main" id="{53C6787A-4D9B-F40A-C4F0-8D7BC42F519F}"/>
                </a:ext>
              </a:extLst>
            </p:cNvPr>
            <p:cNvSpPr/>
            <p:nvPr/>
          </p:nvSpPr>
          <p:spPr>
            <a:xfrm>
              <a:off x="7038200" y="2724671"/>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6" name="Oval 15">
              <a:extLst>
                <a:ext uri="{FF2B5EF4-FFF2-40B4-BE49-F238E27FC236}">
                  <a16:creationId xmlns:a16="http://schemas.microsoft.com/office/drawing/2014/main" id="{4FFB751C-CAF7-398C-3CDB-F8F96D4FA559}"/>
                </a:ext>
              </a:extLst>
            </p:cNvPr>
            <p:cNvSpPr/>
            <p:nvPr/>
          </p:nvSpPr>
          <p:spPr>
            <a:xfrm>
              <a:off x="7548844" y="3230754"/>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8" name="Oval 17">
              <a:extLst>
                <a:ext uri="{FF2B5EF4-FFF2-40B4-BE49-F238E27FC236}">
                  <a16:creationId xmlns:a16="http://schemas.microsoft.com/office/drawing/2014/main" id="{AE8C1E74-F6EB-B6DD-75F2-369601DD9AA1}"/>
                </a:ext>
              </a:extLst>
            </p:cNvPr>
            <p:cNvSpPr/>
            <p:nvPr/>
          </p:nvSpPr>
          <p:spPr>
            <a:xfrm>
              <a:off x="7548844" y="2724671"/>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19" name="Oval 18">
              <a:extLst>
                <a:ext uri="{FF2B5EF4-FFF2-40B4-BE49-F238E27FC236}">
                  <a16:creationId xmlns:a16="http://schemas.microsoft.com/office/drawing/2014/main" id="{B08E249B-E662-0736-F364-046D8B3EBF32}"/>
                </a:ext>
              </a:extLst>
            </p:cNvPr>
            <p:cNvSpPr/>
            <p:nvPr/>
          </p:nvSpPr>
          <p:spPr>
            <a:xfrm>
              <a:off x="8059489" y="3230754"/>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1" name="Oval 20">
              <a:extLst>
                <a:ext uri="{FF2B5EF4-FFF2-40B4-BE49-F238E27FC236}">
                  <a16:creationId xmlns:a16="http://schemas.microsoft.com/office/drawing/2014/main" id="{E5A1CBF4-F725-3956-704C-81AA252A5CD8}"/>
                </a:ext>
              </a:extLst>
            </p:cNvPr>
            <p:cNvSpPr/>
            <p:nvPr/>
          </p:nvSpPr>
          <p:spPr>
            <a:xfrm>
              <a:off x="8059489" y="2724671"/>
              <a:ext cx="395749" cy="39574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24" name="TextBox 23">
              <a:extLst>
                <a:ext uri="{FF2B5EF4-FFF2-40B4-BE49-F238E27FC236}">
                  <a16:creationId xmlns:a16="http://schemas.microsoft.com/office/drawing/2014/main" id="{329EAE9D-8E4F-80F1-DF8C-7D4044BE5AEF}"/>
                </a:ext>
              </a:extLst>
            </p:cNvPr>
            <p:cNvSpPr txBox="1"/>
            <p:nvPr/>
          </p:nvSpPr>
          <p:spPr>
            <a:xfrm>
              <a:off x="8004753" y="5082430"/>
              <a:ext cx="678349"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r>
                <a:rPr kumimoji="0" lang="en-US" sz="1800" b="0" i="0" u="none" strike="noStrike" cap="none" spc="0" normalizeH="0" baseline="0" dirty="0">
                  <a:ln>
                    <a:noFill/>
                  </a:ln>
                  <a:solidFill>
                    <a:srgbClr val="000000"/>
                  </a:solidFill>
                  <a:effectLst/>
                  <a:uFill>
                    <a:solidFill>
                      <a:srgbClr val="000000"/>
                    </a:solidFill>
                  </a:uFill>
                  <a:latin typeface="+mn-lt"/>
                  <a:ea typeface="+mn-ea"/>
                  <a:cs typeface="+mn-cs"/>
                  <a:sym typeface="Calibri"/>
                </a:rPr>
                <a:t>GND</a:t>
              </a:r>
            </a:p>
          </p:txBody>
        </p:sp>
      </p:grpSp>
    </p:spTree>
    <p:extLst>
      <p:ext uri="{BB962C8B-B14F-4D97-AF65-F5344CB8AC3E}">
        <p14:creationId xmlns:p14="http://schemas.microsoft.com/office/powerpoint/2010/main" val="42276793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4E54D0-B650-7A88-C3C3-78E98B25E00F}"/>
              </a:ext>
            </a:extLst>
          </p:cNvPr>
          <p:cNvSpPr>
            <a:spLocks noGrp="1"/>
          </p:cNvSpPr>
          <p:nvPr>
            <p:ph type="title"/>
          </p:nvPr>
        </p:nvSpPr>
        <p:spPr/>
        <p:txBody>
          <a:bodyPr/>
          <a:lstStyle/>
          <a:p>
            <a:r>
              <a:rPr lang="en-US" dirty="0"/>
              <a:t>Tasks Accomplished</a:t>
            </a:r>
          </a:p>
        </p:txBody>
      </p:sp>
      <p:sp>
        <p:nvSpPr>
          <p:cNvPr id="5" name="Text Placeholder 4">
            <a:extLst>
              <a:ext uri="{FF2B5EF4-FFF2-40B4-BE49-F238E27FC236}">
                <a16:creationId xmlns:a16="http://schemas.microsoft.com/office/drawing/2014/main" id="{67037A5B-F4F8-CE6E-8F9C-660E664EFB82}"/>
              </a:ext>
            </a:extLst>
          </p:cNvPr>
          <p:cNvSpPr>
            <a:spLocks noGrp="1"/>
          </p:cNvSpPr>
          <p:nvPr>
            <p:ph type="body" idx="1"/>
          </p:nvPr>
        </p:nvSpPr>
        <p:spPr/>
        <p:txBody>
          <a:bodyPr/>
          <a:lstStyle/>
          <a:p>
            <a:pPr marL="0" indent="0">
              <a:buNone/>
            </a:pPr>
            <a:endParaRPr lang="en-US" sz="2800" dirty="0"/>
          </a:p>
          <a:p>
            <a:r>
              <a:rPr lang="en-US" sz="2800" dirty="0"/>
              <a:t>Fabricated and validated flexible electrodes</a:t>
            </a:r>
          </a:p>
          <a:p>
            <a:r>
              <a:rPr lang="en-US" sz="2800" dirty="0"/>
              <a:t>Learned and practiced inkjet-based electronics printing and biosensor design-for-manufacturing</a:t>
            </a:r>
          </a:p>
          <a:p>
            <a:r>
              <a:rPr lang="en-US" sz="2800" dirty="0"/>
              <a:t>Increased familiarity with spatiotemporal filtering of non-stationary bio-signals</a:t>
            </a:r>
          </a:p>
          <a:p>
            <a:r>
              <a:rPr lang="en-US" sz="2800" dirty="0"/>
              <a:t>Developed upon a novel research thrust</a:t>
            </a:r>
          </a:p>
          <a:p>
            <a:r>
              <a:rPr lang="en-US" sz="2800" dirty="0"/>
              <a:t>Ensured sustainable two-way knowledge transfer between </a:t>
            </a:r>
            <a:r>
              <a:rPr lang="en-US" sz="2800" dirty="0" err="1"/>
              <a:t>WeBR</a:t>
            </a:r>
            <a:r>
              <a:rPr lang="en-US" sz="2800" dirty="0"/>
              <a:t> Lab and the printed electronics group</a:t>
            </a:r>
          </a:p>
          <a:p>
            <a:r>
              <a:rPr lang="en-US" sz="2800" dirty="0"/>
              <a:t>Met some great mentors</a:t>
            </a:r>
          </a:p>
          <a:p>
            <a:endParaRPr lang="en-US" sz="2800" dirty="0"/>
          </a:p>
        </p:txBody>
      </p:sp>
    </p:spTree>
    <p:extLst>
      <p:ext uri="{BB962C8B-B14F-4D97-AF65-F5344CB8AC3E}">
        <p14:creationId xmlns:p14="http://schemas.microsoft.com/office/powerpoint/2010/main" val="2663404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30005B-3BFB-4029-847D-72DC7187B83A}"/>
              </a:ext>
            </a:extLst>
          </p:cNvPr>
          <p:cNvSpPr>
            <a:spLocks noGrp="1"/>
          </p:cNvSpPr>
          <p:nvPr>
            <p:ph type="body" idx="1"/>
          </p:nvPr>
        </p:nvSpPr>
        <p:spPr>
          <a:xfrm>
            <a:off x="457200" y="1224824"/>
            <a:ext cx="8275320" cy="5257802"/>
          </a:xfrm>
        </p:spPr>
        <p:txBody>
          <a:bodyPr/>
          <a:lstStyle/>
          <a:p>
            <a:pPr marL="0" indent="0">
              <a:buFont typeface="Arial"/>
              <a:buNone/>
            </a:pPr>
            <a:endParaRPr lang="en-US" sz="2000" dirty="0"/>
          </a:p>
          <a:p>
            <a:endParaRPr lang="en-US" sz="2000" dirty="0"/>
          </a:p>
          <a:p>
            <a:pPr marL="0" marR="0" indent="0">
              <a:lnSpc>
                <a:spcPct val="107000"/>
              </a:lnSpc>
              <a:spcBef>
                <a:spcPts val="0"/>
              </a:spcBef>
              <a:spcAft>
                <a:spcPts val="800"/>
              </a:spcAft>
              <a:buNone/>
            </a:pPr>
            <a:endParaRPr lang="en-US" sz="2000" b="1" i="1" u="sn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itle 1">
            <a:extLst>
              <a:ext uri="{FF2B5EF4-FFF2-40B4-BE49-F238E27FC236}">
                <a16:creationId xmlns:a16="http://schemas.microsoft.com/office/drawing/2014/main" id="{24B753A0-64D4-4E44-9B1A-69D50C9F792A}"/>
              </a:ext>
            </a:extLst>
          </p:cNvPr>
          <p:cNvSpPr>
            <a:spLocks noGrp="1"/>
          </p:cNvSpPr>
          <p:nvPr>
            <p:ph type="title"/>
          </p:nvPr>
        </p:nvSpPr>
        <p:spPr>
          <a:xfrm>
            <a:off x="225310" y="221956"/>
            <a:ext cx="6581000" cy="662692"/>
          </a:xfrm>
        </p:spPr>
        <p:txBody>
          <a:bodyPr/>
          <a:lstStyle/>
          <a:p>
            <a:r>
              <a:rPr lang="en-US" sz="2800" dirty="0">
                <a:latin typeface="+mj-lt"/>
                <a:cs typeface="Arial" panose="020B0604020202020204" pitchFamily="34" charset="0"/>
              </a:rPr>
              <a:t>Task 3: Implementation in Robot Control</a:t>
            </a:r>
          </a:p>
        </p:txBody>
      </p:sp>
      <p:sp>
        <p:nvSpPr>
          <p:cNvPr id="6" name="TextBox 5">
            <a:extLst>
              <a:ext uri="{FF2B5EF4-FFF2-40B4-BE49-F238E27FC236}">
                <a16:creationId xmlns:a16="http://schemas.microsoft.com/office/drawing/2014/main" id="{13C2A894-6BE7-4DD6-8329-C45BE0C741F3}"/>
              </a:ext>
            </a:extLst>
          </p:cNvPr>
          <p:cNvSpPr txBox="1"/>
          <p:nvPr/>
        </p:nvSpPr>
        <p:spPr>
          <a:xfrm>
            <a:off x="546316" y="5981963"/>
            <a:ext cx="6619585" cy="7980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Times New Roman" panose="02020603050405020304" pitchFamily="18" charset="0"/>
              </a:rPr>
              <a:t>Fig 5. Left: the SeptaPose Assistive and Rehabilitative (SPAR) robotic glove will be controlled via th</a:t>
            </a:r>
            <a:r>
              <a:rPr lang="en-US" sz="1200" i="1" dirty="0">
                <a:latin typeface="Calibri" panose="020F0502020204030204" pitchFamily="34" charset="0"/>
                <a:ea typeface="Calibri" panose="020F0502020204030204" pitchFamily="34" charset="0"/>
                <a:cs typeface="Times New Roman" panose="02020603050405020304" pitchFamily="18" charset="0"/>
              </a:rPr>
              <a:t>e paradigm shown in the figure on the left, where user intent (voluntary command) is sent to the central nervous system (CNS) to excite fatigued muscles, as well as inform robot motion via sEMG sensing.</a:t>
            </a:r>
            <a:endParaRPr lang="en-US" sz="12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65E00873-7C8D-4F67-8739-47316B5A1D01}"/>
              </a:ext>
            </a:extLst>
          </p:cNvPr>
          <p:cNvPicPr>
            <a:picLocks noChangeAspect="1"/>
          </p:cNvPicPr>
          <p:nvPr/>
        </p:nvPicPr>
        <p:blipFill>
          <a:blip r:embed="rId3"/>
          <a:stretch>
            <a:fillRect/>
          </a:stretch>
        </p:blipFill>
        <p:spPr>
          <a:xfrm>
            <a:off x="457200" y="3394543"/>
            <a:ext cx="3051101" cy="2438732"/>
          </a:xfrm>
          <a:prstGeom prst="rect">
            <a:avLst/>
          </a:prstGeom>
        </p:spPr>
      </p:pic>
      <p:sp>
        <p:nvSpPr>
          <p:cNvPr id="12" name="Text Placeholder 2">
            <a:extLst>
              <a:ext uri="{FF2B5EF4-FFF2-40B4-BE49-F238E27FC236}">
                <a16:creationId xmlns:a16="http://schemas.microsoft.com/office/drawing/2014/main" id="{6F220ECB-3A5F-42AB-93E3-3D9159C3303B}"/>
              </a:ext>
            </a:extLst>
          </p:cNvPr>
          <p:cNvSpPr txBox="1">
            <a:spLocks/>
          </p:cNvSpPr>
          <p:nvPr/>
        </p:nvSpPr>
        <p:spPr>
          <a:xfrm>
            <a:off x="457200" y="1224824"/>
            <a:ext cx="8229600" cy="5257802"/>
          </a:xfrm>
          <a:prstGeom prst="rect">
            <a:avLst/>
          </a:prstGeom>
          <a:ln w="12700">
            <a:round/>
          </a:ln>
          <a:extLst>
            <a:ext uri="{C572A759-6A51-4108-AA02-DFA0A04FC94B}">
              <ma14:wrappingTextBoxFlag xmlns="" xmlns:ma14="http://schemas.microsoft.com/office/mac/drawingml/2011/main" val="1"/>
            </a:ext>
          </a:extLst>
        </p:spPr>
        <p:txBody>
          <a:bodyPr lIns="38100" tIns="38100" rIns="38100" bIns="38100"/>
          <a:lstStyle>
            <a:lvl1pPr marL="342900" indent="-342900" defTabSz="457200">
              <a:spcBef>
                <a:spcPts val="700"/>
              </a:spcBef>
              <a:buClr>
                <a:srgbClr val="000000"/>
              </a:buClr>
              <a:buSzPct val="100000"/>
              <a:buFont typeface="Arial"/>
              <a:buChar char="•"/>
              <a:defRPr sz="3200">
                <a:solidFill>
                  <a:srgbClr val="03244D"/>
                </a:solidFill>
                <a:uFill>
                  <a:solidFill/>
                </a:uFill>
                <a:latin typeface="+mn-lt"/>
                <a:ea typeface="+mn-ea"/>
                <a:cs typeface="+mn-cs"/>
                <a:sym typeface="Calibri"/>
              </a:defRPr>
            </a:lvl1pPr>
            <a:lvl2pPr marL="742950" indent="-285750" defTabSz="457200">
              <a:spcBef>
                <a:spcPts val="600"/>
              </a:spcBef>
              <a:buClr>
                <a:srgbClr val="000000"/>
              </a:buClr>
              <a:buSzPct val="100000"/>
              <a:buFont typeface="Arial"/>
              <a:buChar char="–"/>
              <a:defRPr sz="2800">
                <a:solidFill>
                  <a:srgbClr val="03244D"/>
                </a:solidFill>
                <a:uFill>
                  <a:solidFill/>
                </a:uFill>
                <a:latin typeface="+mn-lt"/>
                <a:ea typeface="+mn-ea"/>
                <a:cs typeface="+mn-cs"/>
                <a:sym typeface="Calibri"/>
              </a:defRPr>
            </a:lvl2pPr>
            <a:lvl3pPr marL="1143000" indent="-228600" defTabSz="457200">
              <a:spcBef>
                <a:spcPts val="500"/>
              </a:spcBef>
              <a:buClr>
                <a:srgbClr val="000000"/>
              </a:buClr>
              <a:buSzPct val="100000"/>
              <a:buFont typeface="Arial"/>
              <a:buChar char="•"/>
              <a:defRPr sz="2400">
                <a:solidFill>
                  <a:srgbClr val="03244D"/>
                </a:solidFill>
                <a:uFill>
                  <a:solidFill/>
                </a:uFill>
                <a:latin typeface="+mn-lt"/>
                <a:ea typeface="+mn-ea"/>
                <a:cs typeface="+mn-cs"/>
                <a:sym typeface="Calibri"/>
              </a:defRPr>
            </a:lvl3pPr>
            <a:lvl4pPr marL="1600200" indent="-228600" defTabSz="457200">
              <a:spcBef>
                <a:spcPts val="400"/>
              </a:spcBef>
              <a:buClr>
                <a:srgbClr val="000000"/>
              </a:buClr>
              <a:buSzPct val="100000"/>
              <a:buFont typeface="Arial"/>
              <a:buChar char="–"/>
              <a:defRPr sz="2000">
                <a:solidFill>
                  <a:srgbClr val="03244D"/>
                </a:solidFill>
                <a:uFill>
                  <a:solidFill/>
                </a:uFill>
                <a:latin typeface="+mn-lt"/>
                <a:ea typeface="+mn-ea"/>
                <a:cs typeface="+mn-cs"/>
                <a:sym typeface="Calibri"/>
              </a:defRPr>
            </a:lvl4pPr>
            <a:lvl5pPr marL="2057400" indent="-228600" defTabSz="457200">
              <a:spcBef>
                <a:spcPts val="400"/>
              </a:spcBef>
              <a:buClr>
                <a:srgbClr val="000000"/>
              </a:buClr>
              <a:buSzPct val="100000"/>
              <a:buFont typeface="Arial"/>
              <a:buChar char="»"/>
              <a:defRPr sz="2000">
                <a:solidFill>
                  <a:srgbClr val="03244D"/>
                </a:solidFill>
                <a:uFill>
                  <a:solidFill/>
                </a:uFill>
                <a:latin typeface="+mn-lt"/>
                <a:ea typeface="+mn-ea"/>
                <a:cs typeface="+mn-cs"/>
                <a:sym typeface="Calibri"/>
              </a:defRPr>
            </a:lvl5pPr>
            <a:lvl6pPr marL="2451100" indent="0" defTabSz="457200">
              <a:spcBef>
                <a:spcPts val="700"/>
              </a:spcBef>
              <a:buClr>
                <a:srgbClr val="000000"/>
              </a:buClr>
              <a:buSzPct val="171000"/>
              <a:buFont typeface="Arial"/>
              <a:buNone/>
              <a:defRPr sz="1800">
                <a:solidFill>
                  <a:srgbClr val="03244D"/>
                </a:solidFill>
                <a:uFill>
                  <a:solidFill/>
                </a:uFill>
                <a:latin typeface="+mn-lt"/>
                <a:ea typeface="+mn-ea"/>
                <a:cs typeface="+mn-cs"/>
                <a:sym typeface="Calibri"/>
              </a:defRPr>
            </a:lvl6pPr>
            <a:lvl7pPr marL="3721100" indent="-914400" defTabSz="457200">
              <a:spcBef>
                <a:spcPts val="700"/>
              </a:spcBef>
              <a:buClr>
                <a:srgbClr val="000000"/>
              </a:buClr>
              <a:buSzPct val="171000"/>
              <a:buFont typeface="Arial"/>
              <a:buChar char="•"/>
              <a:defRPr sz="3200">
                <a:uFill>
                  <a:solidFill/>
                </a:uFill>
                <a:latin typeface="+mn-lt"/>
                <a:ea typeface="+mn-ea"/>
                <a:cs typeface="+mn-cs"/>
                <a:sym typeface="Calibri"/>
              </a:defRPr>
            </a:lvl7pPr>
            <a:lvl8pPr marL="4076700" indent="-914400" defTabSz="457200">
              <a:spcBef>
                <a:spcPts val="700"/>
              </a:spcBef>
              <a:buClr>
                <a:srgbClr val="000000"/>
              </a:buClr>
              <a:buSzPct val="171000"/>
              <a:buFont typeface="Arial"/>
              <a:buChar char="•"/>
              <a:defRPr sz="3200">
                <a:uFill>
                  <a:solidFill/>
                </a:uFill>
                <a:latin typeface="+mn-lt"/>
                <a:ea typeface="+mn-ea"/>
                <a:cs typeface="+mn-cs"/>
                <a:sym typeface="Calibri"/>
              </a:defRPr>
            </a:lvl8pPr>
            <a:lvl9pPr marL="4432300" indent="-914400" defTabSz="457200">
              <a:spcBef>
                <a:spcPts val="700"/>
              </a:spcBef>
              <a:buClr>
                <a:srgbClr val="000000"/>
              </a:buClr>
              <a:buSzPct val="171000"/>
              <a:buFont typeface="Arial"/>
              <a:buChar char="•"/>
              <a:defRPr sz="3200">
                <a:uFill>
                  <a:solidFill/>
                </a:uFill>
                <a:latin typeface="+mn-lt"/>
                <a:ea typeface="+mn-ea"/>
                <a:cs typeface="+mn-cs"/>
                <a:sym typeface="Calibri"/>
              </a:defRPr>
            </a:lvl9pPr>
          </a:lstStyle>
          <a:p>
            <a:pPr marL="0" indent="0">
              <a:buFont typeface="Arial"/>
              <a:buNone/>
            </a:pPr>
            <a:endParaRPr lang="en-US" sz="1400" dirty="0"/>
          </a:p>
          <a:p>
            <a:pPr marL="0" indent="0">
              <a:buFont typeface="Arial"/>
              <a:buNone/>
            </a:pPr>
            <a:r>
              <a:rPr lang="en-US" sz="2800" dirty="0"/>
              <a:t>The sEMG sensing system developed in tasks 1 and 2 will be used to control the </a:t>
            </a:r>
            <a:r>
              <a:rPr lang="en-US" sz="2800" dirty="0">
                <a:effectLst/>
                <a:latin typeface="Calibri" panose="020F0502020204030204" pitchFamily="34" charset="0"/>
                <a:ea typeface="Calibri" panose="020F0502020204030204" pitchFamily="34" charset="0"/>
                <a:cs typeface="Times New Roman" panose="02020603050405020304" pitchFamily="18" charset="0"/>
              </a:rPr>
              <a:t>SeptaPose Assistive and Rehabilitative (SPAR) robotic glove in a validation experiment with human participants</a:t>
            </a:r>
            <a:endParaRPr lang="en-US" sz="2800" dirty="0">
              <a:latin typeface="Calibri"/>
              <a:cs typeface="Calibri"/>
            </a:endParaRPr>
          </a:p>
        </p:txBody>
      </p:sp>
      <p:sp>
        <p:nvSpPr>
          <p:cNvPr id="13" name="TextBox 12">
            <a:extLst>
              <a:ext uri="{FF2B5EF4-FFF2-40B4-BE49-F238E27FC236}">
                <a16:creationId xmlns:a16="http://schemas.microsoft.com/office/drawing/2014/main" id="{C027CA84-2EDD-4230-BFF2-D82CEC79091A}"/>
              </a:ext>
            </a:extLst>
          </p:cNvPr>
          <p:cNvSpPr txBox="1"/>
          <p:nvPr/>
        </p:nvSpPr>
        <p:spPr>
          <a:xfrm>
            <a:off x="3294560" y="5464674"/>
            <a:ext cx="555064"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800" i="1" dirty="0">
                <a:latin typeface="Calibri" panose="020F0502020204030204" pitchFamily="34" charset="0"/>
                <a:ea typeface="Calibri" panose="020F0502020204030204" pitchFamily="34" charset="0"/>
                <a:cs typeface="Times New Roman" panose="02020603050405020304" pitchFamily="18" charset="0"/>
              </a:rPr>
              <a:t>[13]</a:t>
            </a:r>
            <a:endParaRPr lang="en-US" dirty="0"/>
          </a:p>
        </p:txBody>
      </p:sp>
      <p:pic>
        <p:nvPicPr>
          <p:cNvPr id="15" name="Picture 14">
            <a:extLst>
              <a:ext uri="{FF2B5EF4-FFF2-40B4-BE49-F238E27FC236}">
                <a16:creationId xmlns:a16="http://schemas.microsoft.com/office/drawing/2014/main" id="{F1843634-15B2-4898-9A06-620558B9DCA8}"/>
              </a:ext>
            </a:extLst>
          </p:cNvPr>
          <p:cNvPicPr>
            <a:picLocks noChangeAspect="1"/>
          </p:cNvPicPr>
          <p:nvPr/>
        </p:nvPicPr>
        <p:blipFill>
          <a:blip r:embed="rId4"/>
          <a:stretch>
            <a:fillRect/>
          </a:stretch>
        </p:blipFill>
        <p:spPr>
          <a:xfrm>
            <a:off x="3849624" y="3890733"/>
            <a:ext cx="4630076" cy="1375374"/>
          </a:xfrm>
          <a:prstGeom prst="rect">
            <a:avLst/>
          </a:prstGeom>
        </p:spPr>
      </p:pic>
      <p:sp>
        <p:nvSpPr>
          <p:cNvPr id="16" name="TextBox 15">
            <a:extLst>
              <a:ext uri="{FF2B5EF4-FFF2-40B4-BE49-F238E27FC236}">
                <a16:creationId xmlns:a16="http://schemas.microsoft.com/office/drawing/2014/main" id="{035CA29B-E7E8-4056-B7AB-1F9BE9A5B009}"/>
              </a:ext>
            </a:extLst>
          </p:cNvPr>
          <p:cNvSpPr txBox="1"/>
          <p:nvPr/>
        </p:nvSpPr>
        <p:spPr>
          <a:xfrm>
            <a:off x="6276264" y="3785669"/>
            <a:ext cx="1346709" cy="2769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200" i="1" dirty="0">
                <a:latin typeface="Calibri" panose="020F0502020204030204" pitchFamily="34" charset="0"/>
                <a:ea typeface="Calibri" panose="020F0502020204030204" pitchFamily="34" charset="0"/>
                <a:cs typeface="Times New Roman" panose="02020603050405020304" pitchFamily="18" charset="0"/>
              </a:rPr>
              <a:t>sEMG sensing</a:t>
            </a:r>
            <a:endParaRPr lang="en-US" sz="1200" dirty="0"/>
          </a:p>
        </p:txBody>
      </p:sp>
    </p:spTree>
    <p:extLst>
      <p:ext uri="{BB962C8B-B14F-4D97-AF65-F5344CB8AC3E}">
        <p14:creationId xmlns:p14="http://schemas.microsoft.com/office/powerpoint/2010/main" val="8994685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DBFD3-A24D-4893-9E34-6B75E8AB6279}"/>
              </a:ext>
            </a:extLst>
          </p:cNvPr>
          <p:cNvSpPr>
            <a:spLocks noGrp="1"/>
          </p:cNvSpPr>
          <p:nvPr>
            <p:ph type="title"/>
          </p:nvPr>
        </p:nvSpPr>
        <p:spPr/>
        <p:txBody>
          <a:bodyPr/>
          <a:lstStyle/>
          <a:p>
            <a:r>
              <a:rPr lang="en-US" sz="4000" dirty="0"/>
              <a:t>Motivation</a:t>
            </a:r>
          </a:p>
        </p:txBody>
      </p:sp>
      <p:sp>
        <p:nvSpPr>
          <p:cNvPr id="3" name="Text Placeholder 2">
            <a:extLst>
              <a:ext uri="{FF2B5EF4-FFF2-40B4-BE49-F238E27FC236}">
                <a16:creationId xmlns:a16="http://schemas.microsoft.com/office/drawing/2014/main" id="{2A4ABEBE-8D88-4574-BF32-287362BA4D1D}"/>
              </a:ext>
            </a:extLst>
          </p:cNvPr>
          <p:cNvSpPr>
            <a:spLocks noGrp="1"/>
          </p:cNvSpPr>
          <p:nvPr>
            <p:ph type="body" idx="1"/>
          </p:nvPr>
        </p:nvSpPr>
        <p:spPr>
          <a:xfrm>
            <a:off x="457200" y="1478826"/>
            <a:ext cx="8229600" cy="5257802"/>
          </a:xfrm>
        </p:spPr>
        <p:txBody>
          <a:bodyPr/>
          <a:lstStyle/>
          <a:p>
            <a:pPr marL="0" indent="0" algn="l">
              <a:buNone/>
            </a:pPr>
            <a:r>
              <a:rPr lang="en-US" sz="2800" dirty="0"/>
              <a:t>Astronauts experience hand fatigue and overuse injury in EVA settings due to the stiffness of EVA gloves </a:t>
            </a:r>
            <a:r>
              <a:rPr lang="en-US" sz="2800" baseline="30000" dirty="0"/>
              <a:t>[1]</a:t>
            </a:r>
            <a:r>
              <a:rPr lang="en-US" sz="2800" dirty="0"/>
              <a:t>.</a:t>
            </a:r>
            <a:endParaRPr lang="en-US" dirty="0"/>
          </a:p>
          <a:p>
            <a:pPr marL="0" indent="0" algn="l">
              <a:buNone/>
            </a:pPr>
            <a:endParaRPr lang="en-US" sz="2000" baseline="30000" dirty="0"/>
          </a:p>
          <a:p>
            <a:pPr marL="0" indent="0" algn="l">
              <a:buNone/>
            </a:pPr>
            <a:endParaRPr lang="en-US" sz="2000" dirty="0"/>
          </a:p>
        </p:txBody>
      </p:sp>
      <p:grpSp>
        <p:nvGrpSpPr>
          <p:cNvPr id="6" name="Group 5">
            <a:extLst>
              <a:ext uri="{FF2B5EF4-FFF2-40B4-BE49-F238E27FC236}">
                <a16:creationId xmlns:a16="http://schemas.microsoft.com/office/drawing/2014/main" id="{CBF9D3B2-776A-4CAB-9D11-F2FF80C41AD7}"/>
              </a:ext>
            </a:extLst>
          </p:cNvPr>
          <p:cNvGrpSpPr/>
          <p:nvPr/>
        </p:nvGrpSpPr>
        <p:grpSpPr>
          <a:xfrm>
            <a:off x="361188" y="2639364"/>
            <a:ext cx="7296912" cy="3558024"/>
            <a:chOff x="361188" y="2785412"/>
            <a:chExt cx="7296912" cy="3558024"/>
          </a:xfrm>
        </p:grpSpPr>
        <p:pic>
          <p:nvPicPr>
            <p:cNvPr id="4098" name="Picture 2" descr="Pistol Grip Tool">
              <a:extLst>
                <a:ext uri="{FF2B5EF4-FFF2-40B4-BE49-F238E27FC236}">
                  <a16:creationId xmlns:a16="http://schemas.microsoft.com/office/drawing/2014/main" id="{A79E0EEC-40D7-4183-A5CC-07946FF05918}"/>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457200" y="2785412"/>
              <a:ext cx="4361688" cy="3079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6B7F81-8D60-4450-8ACD-758E8E9D07CB}"/>
                </a:ext>
              </a:extLst>
            </p:cNvPr>
            <p:cNvSpPr txBox="1"/>
            <p:nvPr/>
          </p:nvSpPr>
          <p:spPr>
            <a:xfrm>
              <a:off x="361188" y="5864587"/>
              <a:ext cx="7296912" cy="4788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algn="just">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Times New Roman" panose="02020603050405020304" pitchFamily="18" charset="0"/>
                </a:rPr>
                <a:t>Fig </a:t>
              </a:r>
              <a:r>
                <a:rPr lang="en-US" sz="1200" i="1" dirty="0">
                  <a:latin typeface="Calibri" panose="020F0502020204030204" pitchFamily="34" charset="0"/>
                  <a:ea typeface="Calibri" panose="020F0502020204030204" pitchFamily="34" charset="0"/>
                  <a:cs typeface="Times New Roman" panose="02020603050405020304" pitchFamily="18" charset="0"/>
                </a:rPr>
                <a:t>1.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Astronaut experiences hand muscle fatigue while operating a high-torque drill during EVA, leading her to lose control of the drill, which strikes and damages a nearby electrical connector. (figure reproduced from [2])</a:t>
              </a:r>
            </a:p>
          </p:txBody>
        </p:sp>
      </p:grpSp>
    </p:spTree>
    <p:extLst>
      <p:ext uri="{BB962C8B-B14F-4D97-AF65-F5344CB8AC3E}">
        <p14:creationId xmlns:p14="http://schemas.microsoft.com/office/powerpoint/2010/main" val="12719444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914C-284B-41C7-81A6-D074F8802BD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C2BBF47-1620-43F7-8028-0059B99CC1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8310296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D090E-CB8C-40FB-BA35-C87155EEF03C}"/>
              </a:ext>
            </a:extLst>
          </p:cNvPr>
          <p:cNvSpPr>
            <a:spLocks noGrp="1"/>
          </p:cNvSpPr>
          <p:nvPr>
            <p:ph type="title"/>
          </p:nvPr>
        </p:nvSpPr>
        <p:spPr/>
        <p:txBody>
          <a:bodyPr/>
          <a:lstStyle/>
          <a:p>
            <a:r>
              <a:rPr lang="en-US" sz="4000" dirty="0"/>
              <a:t>Background</a:t>
            </a:r>
          </a:p>
        </p:txBody>
      </p:sp>
      <p:sp>
        <p:nvSpPr>
          <p:cNvPr id="3" name="Text Placeholder 2">
            <a:extLst>
              <a:ext uri="{FF2B5EF4-FFF2-40B4-BE49-F238E27FC236}">
                <a16:creationId xmlns:a16="http://schemas.microsoft.com/office/drawing/2014/main" id="{87F4668D-EEC3-411A-A075-62DDA997B3FE}"/>
              </a:ext>
            </a:extLst>
          </p:cNvPr>
          <p:cNvSpPr>
            <a:spLocks noGrp="1"/>
          </p:cNvSpPr>
          <p:nvPr>
            <p:ph type="body" idx="1"/>
          </p:nvPr>
        </p:nvSpPr>
        <p:spPr/>
        <p:txBody>
          <a:bodyPr/>
          <a:lstStyle/>
          <a:p>
            <a:pPr marL="0" indent="0">
              <a:buNone/>
            </a:pPr>
            <a:endParaRPr lang="en-US" sz="1400" dirty="0"/>
          </a:p>
          <a:p>
            <a:pPr marL="0" indent="0">
              <a:buNone/>
            </a:pPr>
            <a:r>
              <a:rPr lang="en-US" sz="2800" dirty="0"/>
              <a:t>Muscle activity occurs at frequencies between 20 and 500 Hz, and can be read from the skin surfaces as voltages between </a:t>
            </a:r>
            <a:r>
              <a:rPr kumimoji="0" lang="en-US" sz="2800" b="0" i="0" u="none" strike="noStrike" kern="0" cap="none" spc="0" normalizeH="0" baseline="0" noProof="0" dirty="0">
                <a:ln>
                  <a:noFill/>
                </a:ln>
                <a:solidFill>
                  <a:srgbClr val="03244D"/>
                </a:solidFill>
                <a:effectLst/>
                <a:uLnTx/>
                <a:uFill>
                  <a:solidFill/>
                </a:uFill>
                <a:latin typeface="Calibri"/>
                <a:cs typeface="Calibri"/>
                <a:sym typeface="Calibri"/>
              </a:rPr>
              <a:t>50 µV and 10 mV </a:t>
            </a:r>
            <a:r>
              <a:rPr kumimoji="0" lang="en-US" sz="2800" b="0" i="0" u="none" strike="noStrike" kern="0" cap="none" spc="0" normalizeH="0" baseline="30000" noProof="0" dirty="0">
                <a:ln>
                  <a:noFill/>
                </a:ln>
                <a:solidFill>
                  <a:srgbClr val="03244D"/>
                </a:solidFill>
                <a:effectLst/>
                <a:uLnTx/>
                <a:uFill>
                  <a:solidFill/>
                </a:uFill>
                <a:latin typeface="Calibri"/>
                <a:cs typeface="Calibri"/>
                <a:sym typeface="Calibri"/>
              </a:rPr>
              <a:t>[9]</a:t>
            </a:r>
            <a:endParaRPr kumimoji="0" lang="en-US" sz="2800" b="0" i="0" u="none" strike="noStrike" kern="0" cap="none" spc="0" normalizeH="0" baseline="0" noProof="0" dirty="0">
              <a:ln>
                <a:noFill/>
              </a:ln>
              <a:solidFill>
                <a:srgbClr val="03244D"/>
              </a:solidFill>
              <a:effectLst/>
              <a:uLnTx/>
              <a:uFill>
                <a:solidFill/>
              </a:uFill>
              <a:latin typeface="Calibri"/>
              <a:cs typeface="Calibri"/>
              <a:sym typeface="Calibri"/>
            </a:endParaRPr>
          </a:p>
          <a:p>
            <a:pPr marL="0" indent="0">
              <a:buNone/>
            </a:pPr>
            <a:endParaRPr lang="en-US" sz="2800" dirty="0"/>
          </a:p>
        </p:txBody>
      </p:sp>
      <p:grpSp>
        <p:nvGrpSpPr>
          <p:cNvPr id="22" name="Group 21">
            <a:extLst>
              <a:ext uri="{FF2B5EF4-FFF2-40B4-BE49-F238E27FC236}">
                <a16:creationId xmlns:a16="http://schemas.microsoft.com/office/drawing/2014/main" id="{5DCBD065-9153-4F4C-BFF9-379B443BBCB5}"/>
              </a:ext>
            </a:extLst>
          </p:cNvPr>
          <p:cNvGrpSpPr/>
          <p:nvPr/>
        </p:nvGrpSpPr>
        <p:grpSpPr>
          <a:xfrm>
            <a:off x="591312" y="3060346"/>
            <a:ext cx="7043928" cy="3502546"/>
            <a:chOff x="591312" y="3133498"/>
            <a:chExt cx="7043928" cy="3502546"/>
          </a:xfrm>
        </p:grpSpPr>
        <p:sp>
          <p:nvSpPr>
            <p:cNvPr id="12" name="TextBox 11">
              <a:extLst>
                <a:ext uri="{FF2B5EF4-FFF2-40B4-BE49-F238E27FC236}">
                  <a16:creationId xmlns:a16="http://schemas.microsoft.com/office/drawing/2014/main" id="{27AC57C2-034B-4C26-A8C1-16DFDCA69785}"/>
                </a:ext>
              </a:extLst>
            </p:cNvPr>
            <p:cNvSpPr txBox="1"/>
            <p:nvPr/>
          </p:nvSpPr>
          <p:spPr>
            <a:xfrm>
              <a:off x="591312" y="6157195"/>
              <a:ext cx="7043928" cy="4788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pPr>
              <a:r>
                <a:rPr lang="en-US" sz="1200" i="1" dirty="0">
                  <a:effectLst/>
                  <a:latin typeface="Calibri" panose="020F0502020204030204" pitchFamily="34" charset="0"/>
                  <a:ea typeface="Calibri" panose="020F0502020204030204" pitchFamily="34" charset="0"/>
                  <a:cs typeface="Times New Roman" panose="02020603050405020304" pitchFamily="18" charset="0"/>
                </a:rPr>
                <a:t>Fig 4. Left: Diagram of human neuromuscular control, Right: Electrical principle of sEMG sensing</a:t>
              </a:r>
            </a:p>
            <a:p>
              <a:pPr marL="0" marR="0">
                <a:lnSpc>
                  <a:spcPct val="107000"/>
                </a:lnSpc>
                <a:spcBef>
                  <a:spcPts val="0"/>
                </a:spcBef>
              </a:pPr>
              <a:r>
                <a:rPr lang="en-US" sz="1200" i="1" dirty="0">
                  <a:effectLst/>
                  <a:latin typeface="Calibri" panose="020F0502020204030204" pitchFamily="34" charset="0"/>
                  <a:ea typeface="Calibri" panose="020F0502020204030204" pitchFamily="34" charset="0"/>
                  <a:cs typeface="Times New Roman" panose="02020603050405020304" pitchFamily="18" charset="0"/>
                </a:rPr>
                <a:t>(figures reproduced from [10,11])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D9197804-8F46-436D-8C0A-74473E0D72A5}"/>
                </a:ext>
              </a:extLst>
            </p:cNvPr>
            <p:cNvGrpSpPr/>
            <p:nvPr/>
          </p:nvGrpSpPr>
          <p:grpSpPr>
            <a:xfrm>
              <a:off x="591312" y="3133498"/>
              <a:ext cx="6861048" cy="3023697"/>
              <a:chOff x="457200" y="2710637"/>
              <a:chExt cx="8026145" cy="3537162"/>
            </a:xfrm>
          </p:grpSpPr>
          <p:pic>
            <p:nvPicPr>
              <p:cNvPr id="7170" name="Picture 2" descr="Organization of the Motor System Flashcards | Quizlet">
                <a:extLst>
                  <a:ext uri="{FF2B5EF4-FFF2-40B4-BE49-F238E27FC236}">
                    <a16:creationId xmlns:a16="http://schemas.microsoft.com/office/drawing/2014/main" id="{B530EC0B-DDB0-4D96-98FE-4ECBB92D8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10637"/>
                <a:ext cx="4200905" cy="353716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DF] Surface electromyography: Detection and recording | Semantic Scholar">
                <a:extLst>
                  <a:ext uri="{FF2B5EF4-FFF2-40B4-BE49-F238E27FC236}">
                    <a16:creationId xmlns:a16="http://schemas.microsoft.com/office/drawing/2014/main" id="{EA1D23A9-A9A5-4DA3-B357-49902659030B}"/>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861559" y="2811091"/>
                <a:ext cx="3621786" cy="241737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7150126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58060-4E6C-4396-A375-03261A55C100}"/>
              </a:ext>
            </a:extLst>
          </p:cNvPr>
          <p:cNvSpPr>
            <a:spLocks noGrp="1"/>
          </p:cNvSpPr>
          <p:nvPr>
            <p:ph type="title"/>
          </p:nvPr>
        </p:nvSpPr>
        <p:spPr/>
        <p:txBody>
          <a:bodyPr/>
          <a:lstStyle/>
          <a:p>
            <a:r>
              <a:rPr lang="en-US" sz="4000" dirty="0">
                <a:solidFill>
                  <a:schemeClr val="bg1"/>
                </a:solidFill>
              </a:rPr>
              <a:t>Background</a:t>
            </a:r>
            <a:endParaRPr lang="en-US" sz="4000" dirty="0"/>
          </a:p>
        </p:txBody>
      </p:sp>
      <p:sp>
        <p:nvSpPr>
          <p:cNvPr id="3" name="Text Placeholder 2">
            <a:extLst>
              <a:ext uri="{FF2B5EF4-FFF2-40B4-BE49-F238E27FC236}">
                <a16:creationId xmlns:a16="http://schemas.microsoft.com/office/drawing/2014/main" id="{396233CF-84B3-44CF-8467-63EEB6CAEDD7}"/>
              </a:ext>
            </a:extLst>
          </p:cNvPr>
          <p:cNvSpPr>
            <a:spLocks noGrp="1"/>
          </p:cNvSpPr>
          <p:nvPr>
            <p:ph type="body" idx="1"/>
          </p:nvPr>
        </p:nvSpPr>
        <p:spPr>
          <a:xfrm>
            <a:off x="457200" y="1224824"/>
            <a:ext cx="6349110" cy="5257802"/>
          </a:xfrm>
        </p:spPr>
        <p:txBody>
          <a:bodyPr/>
          <a:lstStyle/>
          <a:p>
            <a:pPr marL="0" indent="0">
              <a:buNone/>
            </a:pPr>
            <a:endParaRPr lang="en-US" sz="1050" dirty="0"/>
          </a:p>
          <a:p>
            <a:pPr marL="0" indent="0">
              <a:buNone/>
            </a:pPr>
            <a:r>
              <a:rPr lang="en-US" dirty="0"/>
              <a:t>sEMG Electrodes are commonly comprised of:</a:t>
            </a:r>
          </a:p>
          <a:p>
            <a:r>
              <a:rPr lang="en-US" sz="2000" dirty="0"/>
              <a:t>Exposed conductive pad composed of silver-silver chloride (Ag-AgCl) &lt;= 10 cm</a:t>
            </a:r>
            <a:r>
              <a:rPr lang="en-US" sz="2000" baseline="30000" dirty="0"/>
              <a:t>2</a:t>
            </a:r>
            <a:r>
              <a:rPr lang="en-US" sz="2000" dirty="0"/>
              <a:t> in area </a:t>
            </a:r>
            <a:r>
              <a:rPr lang="en-US" sz="2000" baseline="30000" dirty="0"/>
              <a:t>[8]</a:t>
            </a:r>
            <a:endParaRPr lang="en-US" sz="2000" dirty="0"/>
          </a:p>
          <a:p>
            <a:pPr lvl="1"/>
            <a:r>
              <a:rPr lang="en-US" sz="1600" dirty="0"/>
              <a:t>Clusters of conductive pads may be up to 20mm apart</a:t>
            </a:r>
          </a:p>
          <a:p>
            <a:r>
              <a:rPr lang="en-US" sz="2000" dirty="0"/>
              <a:t>Applicable/removable polymeric adhesive</a:t>
            </a:r>
          </a:p>
          <a:p>
            <a:pPr lvl="1"/>
            <a:r>
              <a:rPr lang="en-US" sz="1800" dirty="0"/>
              <a:t>Usually around 1 in</a:t>
            </a:r>
            <a:r>
              <a:rPr lang="en-US" sz="1800" baseline="30000" dirty="0"/>
              <a:t>2 </a:t>
            </a:r>
            <a:r>
              <a:rPr lang="en-US" sz="1800" dirty="0"/>
              <a:t>contact area </a:t>
            </a:r>
            <a:r>
              <a:rPr lang="en-US" sz="1800" baseline="30000" dirty="0"/>
              <a:t>[8]</a:t>
            </a:r>
          </a:p>
          <a:p>
            <a:pPr marL="457200" lvl="1" indent="0">
              <a:buNone/>
            </a:pPr>
            <a:endParaRPr lang="en-US" sz="1800" baseline="30000" dirty="0"/>
          </a:p>
          <a:p>
            <a:pPr marL="0" indent="0">
              <a:buNone/>
            </a:pPr>
            <a:endParaRPr lang="en-US" sz="2000" b="1" u="sng" noProof="0" dirty="0"/>
          </a:p>
          <a:p>
            <a:pPr marL="0" indent="0">
              <a:buNone/>
            </a:pPr>
            <a:r>
              <a:rPr lang="en-US" sz="2000" dirty="0">
                <a:latin typeface="Calibri"/>
                <a:cs typeface="Calibri"/>
              </a:rPr>
              <a:t>Additionally, </a:t>
            </a:r>
            <a:r>
              <a:rPr kumimoji="0" lang="en-US" sz="2000" i="0" strike="noStrike" kern="0" cap="none" spc="0" normalizeH="0" baseline="0" noProof="0" dirty="0">
                <a:ln>
                  <a:noFill/>
                </a:ln>
                <a:solidFill>
                  <a:srgbClr val="03244D"/>
                </a:solidFill>
                <a:effectLst/>
                <a:uLnTx/>
                <a:uFill>
                  <a:solidFill/>
                </a:uFill>
                <a:latin typeface="Calibri"/>
                <a:cs typeface="Calibri"/>
                <a:sym typeface="Calibri"/>
              </a:rPr>
              <a:t>analog a</a:t>
            </a:r>
            <a:r>
              <a:rPr kumimoji="0" lang="en-US" sz="2000" b="0" i="0" u="none" strike="noStrike" kern="0" cap="none" spc="0" normalizeH="0" baseline="0" noProof="0" dirty="0">
                <a:ln>
                  <a:noFill/>
                </a:ln>
                <a:solidFill>
                  <a:srgbClr val="03244D"/>
                </a:solidFill>
                <a:effectLst/>
                <a:uLnTx/>
                <a:uFill>
                  <a:solidFill/>
                </a:uFill>
                <a:latin typeface="Calibri"/>
                <a:cs typeface="Calibri"/>
                <a:sym typeface="Calibri"/>
              </a:rPr>
              <a:t>nd digital filters (</a:t>
            </a:r>
            <a:r>
              <a:rPr kumimoji="0" lang="en-US" sz="2000" b="0" i="0" u="none" strike="noStrike" kern="0" cap="none" spc="0" normalizeH="0" baseline="0" noProof="0" dirty="0" err="1">
                <a:ln>
                  <a:noFill/>
                </a:ln>
                <a:solidFill>
                  <a:srgbClr val="03244D"/>
                </a:solidFill>
                <a:effectLst/>
                <a:uLnTx/>
                <a:uFill>
                  <a:solidFill/>
                </a:uFill>
                <a:latin typeface="Calibri"/>
                <a:cs typeface="Calibri"/>
                <a:sym typeface="Calibri"/>
              </a:rPr>
              <a:t>ie</a:t>
            </a:r>
            <a:r>
              <a:rPr kumimoji="0" lang="en-US" sz="2000" b="0" i="0" u="none" strike="noStrike" kern="0" cap="none" spc="0" normalizeH="0" baseline="0" noProof="0" dirty="0">
                <a:ln>
                  <a:noFill/>
                </a:ln>
                <a:solidFill>
                  <a:srgbClr val="03244D"/>
                </a:solidFill>
                <a:effectLst/>
                <a:uLnTx/>
                <a:uFill>
                  <a:solidFill/>
                </a:uFill>
                <a:latin typeface="Calibri"/>
                <a:cs typeface="Calibri"/>
                <a:sym typeface="Calibri"/>
              </a:rPr>
              <a:t>. RC band pass filtering, and amplification, as well as subject- and state-dependent normalization) are frequently employed to condition sEMG signals.</a:t>
            </a:r>
            <a:endParaRPr lang="en-US" sz="2000" baseline="30000" dirty="0"/>
          </a:p>
        </p:txBody>
      </p:sp>
      <p:grpSp>
        <p:nvGrpSpPr>
          <p:cNvPr id="22" name="Group 21">
            <a:extLst>
              <a:ext uri="{FF2B5EF4-FFF2-40B4-BE49-F238E27FC236}">
                <a16:creationId xmlns:a16="http://schemas.microsoft.com/office/drawing/2014/main" id="{4E83F5E0-E79B-4243-9C16-207380D1E37C}"/>
              </a:ext>
            </a:extLst>
          </p:cNvPr>
          <p:cNvGrpSpPr/>
          <p:nvPr/>
        </p:nvGrpSpPr>
        <p:grpSpPr>
          <a:xfrm>
            <a:off x="5230368" y="1506601"/>
            <a:ext cx="3310127" cy="2272029"/>
            <a:chOff x="5120640" y="2292985"/>
            <a:chExt cx="3310127" cy="2272029"/>
          </a:xfrm>
        </p:grpSpPr>
        <p:pic>
          <p:nvPicPr>
            <p:cNvPr id="5" name="Picture 4">
              <a:extLst>
                <a:ext uri="{FF2B5EF4-FFF2-40B4-BE49-F238E27FC236}">
                  <a16:creationId xmlns:a16="http://schemas.microsoft.com/office/drawing/2014/main" id="{E14C7BC7-17BC-4032-A8FE-48D4B60D1825}"/>
                </a:ext>
              </a:extLst>
            </p:cNvPr>
            <p:cNvPicPr>
              <a:picLocks noChangeAspect="1"/>
            </p:cNvPicPr>
            <p:nvPr/>
          </p:nvPicPr>
          <p:blipFill>
            <a:blip r:embed="rId2"/>
            <a:stretch>
              <a:fillRect/>
            </a:stretch>
          </p:blipFill>
          <p:spPr>
            <a:xfrm>
              <a:off x="7025634" y="2292985"/>
              <a:ext cx="1405133" cy="2272029"/>
            </a:xfrm>
            <a:prstGeom prst="rect">
              <a:avLst/>
            </a:prstGeom>
          </p:spPr>
        </p:pic>
        <p:cxnSp>
          <p:nvCxnSpPr>
            <p:cNvPr id="7" name="Straight Arrow Connector 6">
              <a:extLst>
                <a:ext uri="{FF2B5EF4-FFF2-40B4-BE49-F238E27FC236}">
                  <a16:creationId xmlns:a16="http://schemas.microsoft.com/office/drawing/2014/main" id="{164597B0-EA09-4B9C-81DB-D8F058F2D7E6}"/>
                </a:ext>
              </a:extLst>
            </p:cNvPr>
            <p:cNvCxnSpPr>
              <a:cxnSpLocks/>
            </p:cNvCxnSpPr>
            <p:nvPr/>
          </p:nvCxnSpPr>
          <p:spPr>
            <a:xfrm flipV="1">
              <a:off x="5916168" y="3293782"/>
              <a:ext cx="1563624" cy="25409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5BDC22BC-D1A6-44C6-9406-EFC428D0BDBF}"/>
                </a:ext>
              </a:extLst>
            </p:cNvPr>
            <p:cNvCxnSpPr>
              <a:cxnSpLocks/>
            </p:cNvCxnSpPr>
            <p:nvPr/>
          </p:nvCxnSpPr>
          <p:spPr>
            <a:xfrm flipV="1">
              <a:off x="5120640" y="3622966"/>
              <a:ext cx="2084832" cy="94204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sp>
        <p:nvSpPr>
          <p:cNvPr id="33" name="TextBox 32">
            <a:extLst>
              <a:ext uri="{FF2B5EF4-FFF2-40B4-BE49-F238E27FC236}">
                <a16:creationId xmlns:a16="http://schemas.microsoft.com/office/drawing/2014/main" id="{9BF4F850-BED2-4E0C-A597-F922E04E6226}"/>
              </a:ext>
            </a:extLst>
          </p:cNvPr>
          <p:cNvSpPr txBox="1"/>
          <p:nvPr/>
        </p:nvSpPr>
        <p:spPr>
          <a:xfrm>
            <a:off x="7059168" y="5150963"/>
            <a:ext cx="2084832" cy="4788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pPr>
            <a:r>
              <a:rPr lang="en-US" sz="1200" i="1" dirty="0">
                <a:latin typeface="Calibri" panose="020F0502020204030204" pitchFamily="34" charset="0"/>
                <a:ea typeface="Calibri" panose="020F0502020204030204" pitchFamily="34" charset="0"/>
                <a:cs typeface="Times New Roman" panose="02020603050405020304" pitchFamily="18" charset="0"/>
              </a:rPr>
              <a:t>Fig 5. Common sEMG electrode construction, [8,12]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2" name="Picture 2" descr="sEMG Electrodes (SX230). | Download Scientific Diagram">
            <a:extLst>
              <a:ext uri="{FF2B5EF4-FFF2-40B4-BE49-F238E27FC236}">
                <a16:creationId xmlns:a16="http://schemas.microsoft.com/office/drawing/2014/main" id="{7EA7395B-25E3-4B56-8929-F352418050A8}"/>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26598"/>
          <a:stretch/>
        </p:blipFill>
        <p:spPr bwMode="auto">
          <a:xfrm>
            <a:off x="7135363" y="3714984"/>
            <a:ext cx="1405132" cy="1470631"/>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EFDD493E-9EAA-444E-A23B-821EEB409FC0}"/>
              </a:ext>
            </a:extLst>
          </p:cNvPr>
          <p:cNvCxnSpPr>
            <a:cxnSpLocks/>
          </p:cNvCxnSpPr>
          <p:nvPr/>
        </p:nvCxnSpPr>
        <p:spPr>
          <a:xfrm>
            <a:off x="5797296" y="3392424"/>
            <a:ext cx="1517904" cy="78638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4752590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30005B-3BFB-4029-847D-72DC7187B83A}"/>
              </a:ext>
            </a:extLst>
          </p:cNvPr>
          <p:cNvSpPr>
            <a:spLocks noGrp="1"/>
          </p:cNvSpPr>
          <p:nvPr>
            <p:ph type="body" idx="1"/>
          </p:nvPr>
        </p:nvSpPr>
        <p:spPr>
          <a:xfrm>
            <a:off x="457200" y="1699372"/>
            <a:ext cx="7716865" cy="4863247"/>
          </a:xfrm>
        </p:spPr>
        <p:txBody>
          <a:bodyPr/>
          <a:lstStyle/>
          <a:p>
            <a:pPr marL="0" indent="0">
              <a:buNone/>
            </a:pPr>
            <a:r>
              <a:rPr lang="en-US" sz="2800" b="0" i="0" dirty="0">
                <a:effectLst/>
                <a:latin typeface="+mj-lt"/>
                <a:cs typeface="Arial" panose="020B0604020202020204" pitchFamily="34" charset="0"/>
              </a:rPr>
              <a:t>Robotic exoskeletons for the hand have been proposed to help </a:t>
            </a:r>
            <a:r>
              <a:rPr lang="en-US" sz="2800" b="0" dirty="0">
                <a:effectLst/>
                <a:latin typeface="+mj-lt"/>
                <a:cs typeface="Arial" panose="020B0604020202020204" pitchFamily="34" charset="0"/>
              </a:rPr>
              <a:t>reduce </a:t>
            </a:r>
            <a:r>
              <a:rPr lang="en-US" sz="2800" dirty="0">
                <a:latin typeface="+mj-lt"/>
                <a:cs typeface="Arial" panose="020B0604020202020204" pitchFamily="34" charset="0"/>
              </a:rPr>
              <a:t>astronaut neuromuscular effort while wearing stiff </a:t>
            </a:r>
            <a:r>
              <a:rPr lang="en-US" sz="2800" b="0" i="0" dirty="0">
                <a:effectLst/>
                <a:latin typeface="+mj-lt"/>
                <a:cs typeface="Arial" panose="020B0604020202020204" pitchFamily="34" charset="0"/>
              </a:rPr>
              <a:t>EVA gloves </a:t>
            </a:r>
            <a:r>
              <a:rPr lang="en-US" sz="2800" baseline="30000" dirty="0"/>
              <a:t>[3]</a:t>
            </a:r>
            <a:r>
              <a:rPr lang="en-US" sz="2800" b="0" i="0" dirty="0">
                <a:effectLst/>
                <a:latin typeface="+mj-lt"/>
                <a:cs typeface="Arial" panose="020B0604020202020204" pitchFamily="34" charset="0"/>
              </a:rPr>
              <a:t>.</a:t>
            </a:r>
          </a:p>
          <a:p>
            <a:pPr marL="0" indent="0">
              <a:buNone/>
            </a:pPr>
            <a:endParaRPr lang="en-US" sz="2800" dirty="0">
              <a:latin typeface="+mj-lt"/>
              <a:cs typeface="Arial" panose="020B0604020202020204" pitchFamily="34" charset="0"/>
            </a:endParaRPr>
          </a:p>
          <a:p>
            <a:pPr marL="0" indent="0">
              <a:buNone/>
            </a:pPr>
            <a:endParaRPr lang="en-US" sz="2800" dirty="0">
              <a:latin typeface="+mj-lt"/>
              <a:cs typeface="Arial" panose="020B0604020202020204" pitchFamily="34" charset="0"/>
            </a:endParaRPr>
          </a:p>
          <a:p>
            <a:pPr marL="0" indent="0">
              <a:buNone/>
            </a:pPr>
            <a:endParaRPr lang="en-US" sz="2800" dirty="0">
              <a:latin typeface="+mj-lt"/>
              <a:cs typeface="Arial" panose="020B0604020202020204" pitchFamily="34" charset="0"/>
            </a:endParaRPr>
          </a:p>
          <a:p>
            <a:pPr marL="0" indent="0">
              <a:buNone/>
            </a:pPr>
            <a:endParaRPr lang="en-US" sz="2800" dirty="0">
              <a:latin typeface="+mj-lt"/>
              <a:cs typeface="Arial" panose="020B0604020202020204" pitchFamily="34" charset="0"/>
            </a:endParaRPr>
          </a:p>
          <a:p>
            <a:pPr marL="0" indent="0">
              <a:buNone/>
            </a:pPr>
            <a:endParaRPr lang="en-US" sz="2800" dirty="0">
              <a:latin typeface="+mj-lt"/>
              <a:cs typeface="Arial" panose="020B0604020202020204" pitchFamily="34" charset="0"/>
            </a:endParaRPr>
          </a:p>
          <a:p>
            <a:endParaRPr lang="en-US" sz="1800" dirty="0"/>
          </a:p>
          <a:p>
            <a:pPr marL="0" indent="0">
              <a:buNone/>
            </a:pPr>
            <a:endParaRPr lang="en-US" sz="1800" dirty="0">
              <a:latin typeface="+mj-lt"/>
              <a:cs typeface="Arial" panose="020B0604020202020204" pitchFamily="34" charset="0"/>
            </a:endParaRPr>
          </a:p>
          <a:p>
            <a:pPr marL="0" indent="0">
              <a:buNone/>
            </a:pPr>
            <a:endParaRPr lang="en-US" sz="1800" dirty="0">
              <a:latin typeface="+mj-lt"/>
              <a:cs typeface="Arial" panose="020B0604020202020204" pitchFamily="34" charset="0"/>
            </a:endParaRPr>
          </a:p>
          <a:p>
            <a:pPr marL="0" indent="0">
              <a:buNone/>
            </a:pPr>
            <a:endParaRPr lang="en-US" sz="1800" dirty="0">
              <a:latin typeface="+mj-lt"/>
              <a:cs typeface="Arial" panose="020B0604020202020204" pitchFamily="34" charset="0"/>
            </a:endParaRPr>
          </a:p>
          <a:p>
            <a:pPr marL="0" indent="0">
              <a:buNone/>
            </a:pPr>
            <a:endParaRPr lang="en-US" sz="1800" dirty="0">
              <a:latin typeface="+mj-lt"/>
              <a:cs typeface="Arial" panose="020B0604020202020204" pitchFamily="34" charset="0"/>
            </a:endParaRPr>
          </a:p>
          <a:p>
            <a:pPr marL="0" indent="0">
              <a:buNone/>
            </a:pPr>
            <a:endParaRPr lang="en-US" sz="1800" dirty="0">
              <a:latin typeface="+mj-lt"/>
              <a:cs typeface="Arial" panose="020B0604020202020204" pitchFamily="34" charset="0"/>
            </a:endParaRPr>
          </a:p>
          <a:p>
            <a:pPr marL="0" indent="0">
              <a:buNone/>
            </a:pPr>
            <a:endParaRPr lang="en-US" sz="1800" dirty="0">
              <a:latin typeface="+mj-lt"/>
              <a:cs typeface="Arial" panose="020B0604020202020204" pitchFamily="34" charset="0"/>
            </a:endParaRPr>
          </a:p>
          <a:p>
            <a:pPr marL="0" indent="0">
              <a:buNone/>
            </a:pPr>
            <a:endParaRPr lang="en-US" sz="1800" dirty="0">
              <a:latin typeface="+mj-lt"/>
              <a:cs typeface="Arial" panose="020B0604020202020204" pitchFamily="34" charset="0"/>
            </a:endParaRPr>
          </a:p>
        </p:txBody>
      </p:sp>
      <p:sp>
        <p:nvSpPr>
          <p:cNvPr id="2" name="Title 1">
            <a:extLst>
              <a:ext uri="{FF2B5EF4-FFF2-40B4-BE49-F238E27FC236}">
                <a16:creationId xmlns:a16="http://schemas.microsoft.com/office/drawing/2014/main" id="{63FBC2E3-25D1-41D1-BDA6-1F07E7D3BE52}"/>
              </a:ext>
            </a:extLst>
          </p:cNvPr>
          <p:cNvSpPr>
            <a:spLocks noGrp="1"/>
          </p:cNvSpPr>
          <p:nvPr>
            <p:ph type="title"/>
          </p:nvPr>
        </p:nvSpPr>
        <p:spPr/>
        <p:txBody>
          <a:bodyPr/>
          <a:lstStyle/>
          <a:p>
            <a:r>
              <a:rPr lang="en-US" sz="4000" dirty="0"/>
              <a:t>Motivation</a:t>
            </a:r>
            <a:endParaRPr lang="en-US" sz="4000" dirty="0">
              <a:latin typeface="+mj-lt"/>
              <a:cs typeface="Arial" panose="020B0604020202020204" pitchFamily="34" charset="0"/>
            </a:endParaRPr>
          </a:p>
        </p:txBody>
      </p:sp>
      <p:grpSp>
        <p:nvGrpSpPr>
          <p:cNvPr id="6" name="Group 5">
            <a:extLst>
              <a:ext uri="{FF2B5EF4-FFF2-40B4-BE49-F238E27FC236}">
                <a16:creationId xmlns:a16="http://schemas.microsoft.com/office/drawing/2014/main" id="{3026E5C3-9D99-4DB9-9359-EBE8BF30BEF2}"/>
              </a:ext>
            </a:extLst>
          </p:cNvPr>
          <p:cNvGrpSpPr/>
          <p:nvPr/>
        </p:nvGrpSpPr>
        <p:grpSpPr>
          <a:xfrm>
            <a:off x="568718" y="3429000"/>
            <a:ext cx="7380299" cy="2633049"/>
            <a:chOff x="760293" y="2717778"/>
            <a:chExt cx="7464460" cy="2663076"/>
          </a:xfrm>
        </p:grpSpPr>
        <p:pic>
          <p:nvPicPr>
            <p:cNvPr id="3076" name="Picture 4" descr="Development and Testing of Robotically Assisted Extravehicular Activity  Gloves">
              <a:extLst>
                <a:ext uri="{FF2B5EF4-FFF2-40B4-BE49-F238E27FC236}">
                  <a16:creationId xmlns:a16="http://schemas.microsoft.com/office/drawing/2014/main" id="{7AC8477F-FB70-4592-98EB-21FC244FF0CB}"/>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228674" y="2717778"/>
              <a:ext cx="3996079" cy="22718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1EE0D7C-A029-48CE-8CBE-7D4550B6EABA}"/>
                </a:ext>
              </a:extLst>
            </p:cNvPr>
            <p:cNvPicPr>
              <a:picLocks noChangeAspect="1"/>
            </p:cNvPicPr>
            <p:nvPr/>
          </p:nvPicPr>
          <p:blipFill>
            <a:blip r:embed="rId4"/>
            <a:stretch>
              <a:fillRect/>
            </a:stretch>
          </p:blipFill>
          <p:spPr>
            <a:xfrm>
              <a:off x="760293" y="2720292"/>
              <a:ext cx="3526995" cy="2660562"/>
            </a:xfrm>
            <a:prstGeom prst="rect">
              <a:avLst/>
            </a:prstGeom>
          </p:spPr>
        </p:pic>
      </p:grpSp>
      <p:sp>
        <p:nvSpPr>
          <p:cNvPr id="18" name="TextBox 17">
            <a:extLst>
              <a:ext uri="{FF2B5EF4-FFF2-40B4-BE49-F238E27FC236}">
                <a16:creationId xmlns:a16="http://schemas.microsoft.com/office/drawing/2014/main" id="{52DA1EE2-7FFD-4A16-B7B6-E5665129603C}"/>
              </a:ext>
            </a:extLst>
          </p:cNvPr>
          <p:cNvSpPr txBox="1"/>
          <p:nvPr/>
        </p:nvSpPr>
        <p:spPr>
          <a:xfrm>
            <a:off x="566812" y="5755038"/>
            <a:ext cx="7212826" cy="7790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Times New Roman" panose="02020603050405020304" pitchFamily="18" charset="0"/>
              </a:rPr>
              <a:t>Fig 2. NASA’s Space-suit RoboGlove (SSRG) is aa space-suit compatible robotic exoskeleton that has been explored for astronaut EVA assistance (figures reproduced from [3])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12723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BE57BA59-4C8B-423D-8786-59C64F6DA797}"/>
              </a:ext>
            </a:extLst>
          </p:cNvPr>
          <p:cNvSpPr txBox="1"/>
          <p:nvPr/>
        </p:nvSpPr>
        <p:spPr>
          <a:xfrm>
            <a:off x="318241" y="1473490"/>
            <a:ext cx="8048518" cy="48889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marL="0" marR="0">
              <a:lnSpc>
                <a:spcPct val="107000"/>
              </a:lnSpc>
              <a:spcBef>
                <a:spcPts val="0"/>
              </a:spcBef>
              <a:spcAft>
                <a:spcPts val="800"/>
              </a:spcAft>
            </a:pPr>
            <a:r>
              <a:rPr lang="en-US" sz="2000" dirty="0">
                <a:solidFill>
                  <a:srgbClr val="03244D"/>
                </a:solidFill>
                <a:effectLst/>
                <a:latin typeface="Calibri" panose="020F0502020204030204" pitchFamily="34" charset="0"/>
                <a:ea typeface="Calibri" panose="020F0502020204030204" pitchFamily="34" charset="0"/>
                <a:cs typeface="Times New Roman" panose="02020603050405020304" pitchFamily="18" charset="0"/>
              </a:rPr>
              <a:t>Surface electromyography (sEMG)</a:t>
            </a:r>
          </a:p>
          <a:p>
            <a:pPr marL="457200" marR="0" indent="-457200">
              <a:lnSpc>
                <a:spcPct val="107000"/>
              </a:lnSpc>
              <a:spcBef>
                <a:spcPts val="0"/>
              </a:spcBef>
              <a:spcAft>
                <a:spcPts val="800"/>
              </a:spcAft>
              <a:buFont typeface="Arial" panose="020B0604020202020204" pitchFamily="34" charset="0"/>
              <a:buChar char="•"/>
            </a:pPr>
            <a:r>
              <a:rPr lang="en-US" sz="2000" dirty="0">
                <a:solidFill>
                  <a:srgbClr val="03244D"/>
                </a:solidFill>
                <a:latin typeface="Calibri" panose="020F0502020204030204" pitchFamily="34" charset="0"/>
                <a:ea typeface="Calibri" panose="020F0502020204030204" pitchFamily="34" charset="0"/>
                <a:cs typeface="Times New Roman" panose="02020603050405020304" pitchFamily="18" charset="0"/>
              </a:rPr>
              <a:t>M</a:t>
            </a:r>
            <a:r>
              <a:rPr lang="en-US" sz="2000" dirty="0">
                <a:solidFill>
                  <a:srgbClr val="03244D"/>
                </a:solidFill>
                <a:effectLst/>
                <a:latin typeface="Calibri" panose="020F0502020204030204" pitchFamily="34" charset="0"/>
                <a:ea typeface="Calibri" panose="020F0502020204030204" pitchFamily="34" charset="0"/>
                <a:cs typeface="Times New Roman" panose="02020603050405020304" pitchFamily="18" charset="0"/>
              </a:rPr>
              <a:t>uscle electrical activity detectable fro</a:t>
            </a:r>
            <a:r>
              <a:rPr lang="en-US" sz="2000" dirty="0">
                <a:solidFill>
                  <a:srgbClr val="03244D"/>
                </a:solidFill>
                <a:latin typeface="Calibri" panose="020F0502020204030204" pitchFamily="34" charset="0"/>
                <a:ea typeface="Calibri" panose="020F0502020204030204" pitchFamily="34" charset="0"/>
                <a:cs typeface="Times New Roman" panose="02020603050405020304" pitchFamily="18" charset="0"/>
              </a:rPr>
              <a:t>m skin surface</a:t>
            </a:r>
            <a:endParaRPr lang="en-US" sz="2000" dirty="0">
              <a:solidFill>
                <a:srgbClr val="03244D"/>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buFont typeface="Arial" panose="020B0604020202020204" pitchFamily="34" charset="0"/>
              <a:buChar char="•"/>
            </a:pPr>
            <a:r>
              <a:rPr lang="en-US" sz="2000" dirty="0">
                <a:solidFill>
                  <a:srgbClr val="03244D"/>
                </a:solidFill>
                <a:latin typeface="Calibri" panose="020F0502020204030204" pitchFamily="34" charset="0"/>
                <a:ea typeface="Calibri" panose="020F0502020204030204" pitchFamily="34" charset="0"/>
                <a:cs typeface="Times New Roman" panose="02020603050405020304" pitchFamily="18" charset="0"/>
              </a:rPr>
              <a:t>L</a:t>
            </a:r>
            <a:r>
              <a:rPr lang="en-US" sz="2000" dirty="0">
                <a:solidFill>
                  <a:srgbClr val="03244D"/>
                </a:solidFill>
                <a:effectLst/>
                <a:latin typeface="Calibri" panose="020F0502020204030204" pitchFamily="34" charset="0"/>
                <a:ea typeface="Calibri" panose="020F0502020204030204" pitchFamily="34" charset="0"/>
                <a:cs typeface="Times New Roman" panose="02020603050405020304" pitchFamily="18" charset="0"/>
              </a:rPr>
              <a:t>eads kinematic output, and can be worn comfortably under EVA suits.</a:t>
            </a:r>
          </a:p>
          <a:p>
            <a:pPr marL="457200" marR="0" indent="-457200">
              <a:lnSpc>
                <a:spcPct val="107000"/>
              </a:lnSpc>
              <a:spcBef>
                <a:spcPts val="0"/>
              </a:spcBef>
              <a:spcAft>
                <a:spcPts val="800"/>
              </a:spcAft>
              <a:buFont typeface="Arial" panose="020B0604020202020204" pitchFamily="34" charset="0"/>
              <a:buChar char="•"/>
            </a:pPr>
            <a:r>
              <a:rPr lang="en-US" sz="2000" dirty="0">
                <a:solidFill>
                  <a:srgbClr val="03244D"/>
                </a:solidFill>
              </a:rPr>
              <a:t>Commercial EMG systems are too bulky, expensive, and uncomfortable to be used in EVA settings</a:t>
            </a:r>
          </a:p>
        </p:txBody>
      </p:sp>
      <p:sp>
        <p:nvSpPr>
          <p:cNvPr id="2" name="Title 1">
            <a:extLst>
              <a:ext uri="{FF2B5EF4-FFF2-40B4-BE49-F238E27FC236}">
                <a16:creationId xmlns:a16="http://schemas.microsoft.com/office/drawing/2014/main" id="{0D9E16C0-4319-44AD-8F92-C3BE01680BA0}"/>
              </a:ext>
            </a:extLst>
          </p:cNvPr>
          <p:cNvSpPr>
            <a:spLocks noGrp="1"/>
          </p:cNvSpPr>
          <p:nvPr>
            <p:ph type="title"/>
          </p:nvPr>
        </p:nvSpPr>
        <p:spPr/>
        <p:txBody>
          <a:bodyPr/>
          <a:lstStyle/>
          <a:p>
            <a:r>
              <a:rPr lang="en-US" sz="4000" dirty="0">
                <a:solidFill>
                  <a:schemeClr val="bg1"/>
                </a:solidFill>
              </a:rPr>
              <a:t>Motivation</a:t>
            </a:r>
          </a:p>
        </p:txBody>
      </p:sp>
      <p:grpSp>
        <p:nvGrpSpPr>
          <p:cNvPr id="7" name="Group 6">
            <a:extLst>
              <a:ext uri="{FF2B5EF4-FFF2-40B4-BE49-F238E27FC236}">
                <a16:creationId xmlns:a16="http://schemas.microsoft.com/office/drawing/2014/main" id="{D9BE554E-7B9E-478A-AEA4-C97708A68333}"/>
              </a:ext>
            </a:extLst>
          </p:cNvPr>
          <p:cNvGrpSpPr/>
          <p:nvPr/>
        </p:nvGrpSpPr>
        <p:grpSpPr>
          <a:xfrm>
            <a:off x="475489" y="3877289"/>
            <a:ext cx="7253220" cy="2377997"/>
            <a:chOff x="475489" y="4226426"/>
            <a:chExt cx="7253220" cy="2377997"/>
          </a:xfrm>
        </p:grpSpPr>
        <p:grpSp>
          <p:nvGrpSpPr>
            <p:cNvPr id="3" name="Group 2">
              <a:extLst>
                <a:ext uri="{FF2B5EF4-FFF2-40B4-BE49-F238E27FC236}">
                  <a16:creationId xmlns:a16="http://schemas.microsoft.com/office/drawing/2014/main" id="{5054A1D4-DC6B-45EF-A6B0-34384AD48904}"/>
                </a:ext>
              </a:extLst>
            </p:cNvPr>
            <p:cNvGrpSpPr/>
            <p:nvPr/>
          </p:nvGrpSpPr>
          <p:grpSpPr>
            <a:xfrm>
              <a:off x="619846" y="4226426"/>
              <a:ext cx="7108863" cy="2364279"/>
              <a:chOff x="619846" y="4226426"/>
              <a:chExt cx="7108863" cy="2364279"/>
            </a:xfrm>
          </p:grpSpPr>
          <p:grpSp>
            <p:nvGrpSpPr>
              <p:cNvPr id="27" name="Group 26">
                <a:extLst>
                  <a:ext uri="{FF2B5EF4-FFF2-40B4-BE49-F238E27FC236}">
                    <a16:creationId xmlns:a16="http://schemas.microsoft.com/office/drawing/2014/main" id="{A07D1C35-328E-428D-8A1B-06BD4843A711}"/>
                  </a:ext>
                </a:extLst>
              </p:cNvPr>
              <p:cNvGrpSpPr/>
              <p:nvPr/>
            </p:nvGrpSpPr>
            <p:grpSpPr>
              <a:xfrm>
                <a:off x="619846" y="4258460"/>
                <a:ext cx="6027840" cy="2332245"/>
                <a:chOff x="665608" y="2687032"/>
                <a:chExt cx="6405975" cy="2478550"/>
              </a:xfrm>
            </p:grpSpPr>
            <p:sp>
              <p:nvSpPr>
                <p:cNvPr id="30" name="TextBox 29">
                  <a:extLst>
                    <a:ext uri="{FF2B5EF4-FFF2-40B4-BE49-F238E27FC236}">
                      <a16:creationId xmlns:a16="http://schemas.microsoft.com/office/drawing/2014/main" id="{ADD874E8-6257-47CB-87D4-E0B8978D045F}"/>
                    </a:ext>
                  </a:extLst>
                </p:cNvPr>
                <p:cNvSpPr txBox="1"/>
                <p:nvPr/>
              </p:nvSpPr>
              <p:spPr>
                <a:xfrm>
                  <a:off x="768519" y="4860304"/>
                  <a:ext cx="6303064" cy="3052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endParaRPr kumimoji="0" lang="en-US" sz="1200" b="0" i="1" u="none" strike="noStrike" cap="none" spc="0" normalizeH="0" baseline="0" dirty="0">
                    <a:ln>
                      <a:noFill/>
                    </a:ln>
                    <a:solidFill>
                      <a:srgbClr val="000000"/>
                    </a:solidFill>
                    <a:effectLst/>
                    <a:uFill>
                      <a:solidFill>
                        <a:srgbClr val="000000"/>
                      </a:solidFill>
                    </a:uFill>
                    <a:latin typeface="+mn-lt"/>
                    <a:ea typeface="+mn-ea"/>
                    <a:cs typeface="+mn-cs"/>
                    <a:sym typeface="Calibri"/>
                  </a:endParaRPr>
                </a:p>
              </p:txBody>
            </p:sp>
            <p:grpSp>
              <p:nvGrpSpPr>
                <p:cNvPr id="22" name="Group 21">
                  <a:extLst>
                    <a:ext uri="{FF2B5EF4-FFF2-40B4-BE49-F238E27FC236}">
                      <a16:creationId xmlns:a16="http://schemas.microsoft.com/office/drawing/2014/main" id="{A8DC4A0D-7B52-4E4A-A7EB-7F4BA831B825}"/>
                    </a:ext>
                  </a:extLst>
                </p:cNvPr>
                <p:cNvGrpSpPr/>
                <p:nvPr/>
              </p:nvGrpSpPr>
              <p:grpSpPr>
                <a:xfrm>
                  <a:off x="665608" y="2687032"/>
                  <a:ext cx="1850504" cy="2181237"/>
                  <a:chOff x="1448614" y="2619849"/>
                  <a:chExt cx="1850504" cy="2181237"/>
                </a:xfrm>
              </p:grpSpPr>
              <p:grpSp>
                <p:nvGrpSpPr>
                  <p:cNvPr id="8" name="Group 7">
                    <a:extLst>
                      <a:ext uri="{FF2B5EF4-FFF2-40B4-BE49-F238E27FC236}">
                        <a16:creationId xmlns:a16="http://schemas.microsoft.com/office/drawing/2014/main" id="{62D79FDD-F0F4-427F-B6BE-83799DC9E77F}"/>
                      </a:ext>
                    </a:extLst>
                  </p:cNvPr>
                  <p:cNvGrpSpPr/>
                  <p:nvPr/>
                </p:nvGrpSpPr>
                <p:grpSpPr>
                  <a:xfrm>
                    <a:off x="1448614" y="2619849"/>
                    <a:ext cx="1679852" cy="2181237"/>
                    <a:chOff x="5925933" y="2738348"/>
                    <a:chExt cx="1564587" cy="2031569"/>
                  </a:xfrm>
                </p:grpSpPr>
                <p:grpSp>
                  <p:nvGrpSpPr>
                    <p:cNvPr id="43" name="Group 42">
                      <a:extLst>
                        <a:ext uri="{FF2B5EF4-FFF2-40B4-BE49-F238E27FC236}">
                          <a16:creationId xmlns:a16="http://schemas.microsoft.com/office/drawing/2014/main" id="{F096AC3A-9135-4712-965F-A0AAFC8CE4B6}"/>
                        </a:ext>
                      </a:extLst>
                    </p:cNvPr>
                    <p:cNvGrpSpPr/>
                    <p:nvPr/>
                  </p:nvGrpSpPr>
                  <p:grpSpPr>
                    <a:xfrm>
                      <a:off x="5925933" y="2738348"/>
                      <a:ext cx="1564587" cy="2031569"/>
                      <a:chOff x="5794123" y="2391012"/>
                      <a:chExt cx="1649479" cy="2141799"/>
                    </a:xfrm>
                  </p:grpSpPr>
                  <p:pic>
                    <p:nvPicPr>
                      <p:cNvPr id="1026" name="Picture 2" descr="Micromachines | Free Full-Text | Next-Generation Wearable Biosensors  Developed with Flexible Bio-Chips | HTML">
                        <a:extLst>
                          <a:ext uri="{FF2B5EF4-FFF2-40B4-BE49-F238E27FC236}">
                            <a16:creationId xmlns:a16="http://schemas.microsoft.com/office/drawing/2014/main" id="{83A0D2B1-D855-48DD-92A9-8BD64423DB1A}"/>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5794123" y="2391012"/>
                        <a:ext cx="1649479" cy="214179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B337BCF1-6AF7-495F-B628-E7BAA580312E}"/>
                          </a:ext>
                        </a:extLst>
                      </p:cNvPr>
                      <p:cNvSpPr txBox="1"/>
                      <p:nvPr/>
                    </p:nvSpPr>
                    <p:spPr>
                      <a:xfrm>
                        <a:off x="7309564" y="3972886"/>
                        <a:ext cx="93250" cy="3727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endParaRPr kumimoji="0" lang="en-US" sz="2000" b="0" i="0" u="none" strike="noStrike" cap="none" spc="0" normalizeH="0" baseline="0" dirty="0">
                          <a:ln>
                            <a:noFill/>
                          </a:ln>
                          <a:solidFill>
                            <a:srgbClr val="03244D"/>
                          </a:solidFill>
                          <a:effectLst/>
                          <a:uFill>
                            <a:solidFill>
                              <a:srgbClr val="000000"/>
                            </a:solidFill>
                          </a:uFill>
                          <a:latin typeface="+mn-lt"/>
                          <a:ea typeface="+mn-ea"/>
                          <a:cs typeface="+mn-cs"/>
                          <a:sym typeface="Calibri"/>
                        </a:endParaRPr>
                      </a:p>
                    </p:txBody>
                  </p:sp>
                </p:grpSp>
                <p:grpSp>
                  <p:nvGrpSpPr>
                    <p:cNvPr id="39" name="Group 38">
                      <a:extLst>
                        <a:ext uri="{FF2B5EF4-FFF2-40B4-BE49-F238E27FC236}">
                          <a16:creationId xmlns:a16="http://schemas.microsoft.com/office/drawing/2014/main" id="{2D103138-A28D-4FF4-AFFF-F50C9FB07E48}"/>
                        </a:ext>
                      </a:extLst>
                    </p:cNvPr>
                    <p:cNvGrpSpPr/>
                    <p:nvPr/>
                  </p:nvGrpSpPr>
                  <p:grpSpPr>
                    <a:xfrm rot="302033">
                      <a:off x="6382770" y="3965218"/>
                      <a:ext cx="802595" cy="463996"/>
                      <a:chOff x="1155435" y="2825485"/>
                      <a:chExt cx="2205815" cy="946552"/>
                    </a:xfrm>
                  </p:grpSpPr>
                  <p:grpSp>
                    <p:nvGrpSpPr>
                      <p:cNvPr id="26" name="Group 25">
                        <a:extLst>
                          <a:ext uri="{FF2B5EF4-FFF2-40B4-BE49-F238E27FC236}">
                            <a16:creationId xmlns:a16="http://schemas.microsoft.com/office/drawing/2014/main" id="{1C50ACBC-810D-4903-9FEF-0DABF46AC90B}"/>
                          </a:ext>
                        </a:extLst>
                      </p:cNvPr>
                      <p:cNvGrpSpPr/>
                      <p:nvPr/>
                    </p:nvGrpSpPr>
                    <p:grpSpPr>
                      <a:xfrm>
                        <a:off x="1155435" y="2825485"/>
                        <a:ext cx="2205815" cy="946552"/>
                        <a:chOff x="1995473" y="2843370"/>
                        <a:chExt cx="3370593" cy="1392098"/>
                      </a:xfrm>
                    </p:grpSpPr>
                    <p:grpSp>
                      <p:nvGrpSpPr>
                        <p:cNvPr id="25" name="Group 24">
                          <a:extLst>
                            <a:ext uri="{FF2B5EF4-FFF2-40B4-BE49-F238E27FC236}">
                              <a16:creationId xmlns:a16="http://schemas.microsoft.com/office/drawing/2014/main" id="{24EE537E-BEC1-4570-96EE-D506A8C87601}"/>
                            </a:ext>
                          </a:extLst>
                        </p:cNvPr>
                        <p:cNvGrpSpPr/>
                        <p:nvPr/>
                      </p:nvGrpSpPr>
                      <p:grpSpPr>
                        <a:xfrm>
                          <a:off x="1995473" y="2843370"/>
                          <a:ext cx="3370593" cy="1392098"/>
                          <a:chOff x="1995473" y="2843370"/>
                          <a:chExt cx="3370593" cy="1392098"/>
                        </a:xfrm>
                      </p:grpSpPr>
                      <p:grpSp>
                        <p:nvGrpSpPr>
                          <p:cNvPr id="10" name="Group 9">
                            <a:extLst>
                              <a:ext uri="{FF2B5EF4-FFF2-40B4-BE49-F238E27FC236}">
                                <a16:creationId xmlns:a16="http://schemas.microsoft.com/office/drawing/2014/main" id="{BF235B39-8BF5-4D54-8D02-FF1FABF2DADC}"/>
                              </a:ext>
                            </a:extLst>
                          </p:cNvPr>
                          <p:cNvGrpSpPr/>
                          <p:nvPr/>
                        </p:nvGrpSpPr>
                        <p:grpSpPr>
                          <a:xfrm rot="608644">
                            <a:off x="2188526" y="2843370"/>
                            <a:ext cx="3177540" cy="741459"/>
                            <a:chOff x="1389888" y="2733958"/>
                            <a:chExt cx="3177540" cy="591410"/>
                          </a:xfrm>
                        </p:grpSpPr>
                        <p:sp>
                          <p:nvSpPr>
                            <p:cNvPr id="4" name="Freeform: Shape 3">
                              <a:extLst>
                                <a:ext uri="{FF2B5EF4-FFF2-40B4-BE49-F238E27FC236}">
                                  <a16:creationId xmlns:a16="http://schemas.microsoft.com/office/drawing/2014/main" id="{D0C7B934-F458-4FF4-A802-119E1084D4B9}"/>
                                </a:ext>
                              </a:extLst>
                            </p:cNvPr>
                            <p:cNvSpPr/>
                            <p:nvPr/>
                          </p:nvSpPr>
                          <p:spPr>
                            <a:xfrm>
                              <a:off x="1389888" y="2733958"/>
                              <a:ext cx="3118104" cy="585314"/>
                            </a:xfrm>
                            <a:custGeom>
                              <a:avLst/>
                              <a:gdLst>
                                <a:gd name="connsiteX0" fmla="*/ 0 w 3118104"/>
                                <a:gd name="connsiteY0" fmla="*/ 585314 h 585314"/>
                                <a:gd name="connsiteX1" fmla="*/ 1563624 w 3118104"/>
                                <a:gd name="connsiteY1" fmla="*/ 98 h 585314"/>
                                <a:gd name="connsiteX2" fmla="*/ 3118104 w 3118104"/>
                                <a:gd name="connsiteY2" fmla="*/ 548738 h 585314"/>
                              </a:gdLst>
                              <a:ahLst/>
                              <a:cxnLst>
                                <a:cxn ang="0">
                                  <a:pos x="connsiteX0" y="connsiteY0"/>
                                </a:cxn>
                                <a:cxn ang="0">
                                  <a:pos x="connsiteX1" y="connsiteY1"/>
                                </a:cxn>
                                <a:cxn ang="0">
                                  <a:pos x="connsiteX2" y="connsiteY2"/>
                                </a:cxn>
                              </a:cxnLst>
                              <a:rect l="l" t="t" r="r" b="b"/>
                              <a:pathLst>
                                <a:path w="3118104" h="585314">
                                  <a:moveTo>
                                    <a:pt x="0" y="585314"/>
                                  </a:moveTo>
                                  <a:cubicBezTo>
                                    <a:pt x="521970" y="295754"/>
                                    <a:pt x="1043940" y="6194"/>
                                    <a:pt x="1563624" y="98"/>
                                  </a:cubicBezTo>
                                  <a:cubicBezTo>
                                    <a:pt x="2083308" y="-5998"/>
                                    <a:pt x="2600706" y="271370"/>
                                    <a:pt x="3118104" y="548738"/>
                                  </a:cubicBezTo>
                                </a:path>
                              </a:pathLst>
                            </a:custGeom>
                            <a:solidFill>
                              <a:schemeClr val="accent4">
                                <a:lumMod val="40000"/>
                                <a:lumOff val="60000"/>
                              </a:schemeClr>
                            </a:solidFill>
                            <a:ln>
                              <a:no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3244D"/>
                                </a:solidFill>
                                <a:effectLst/>
                                <a:uFillTx/>
                              </a:endParaRPr>
                            </a:p>
                          </p:txBody>
                        </p:sp>
                        <p:sp>
                          <p:nvSpPr>
                            <p:cNvPr id="5" name="Freeform: Shape 4">
                              <a:extLst>
                                <a:ext uri="{FF2B5EF4-FFF2-40B4-BE49-F238E27FC236}">
                                  <a16:creationId xmlns:a16="http://schemas.microsoft.com/office/drawing/2014/main" id="{149C6395-76FC-43E1-A200-4E73EAC15A68}"/>
                                </a:ext>
                              </a:extLst>
                            </p:cNvPr>
                            <p:cNvSpPr/>
                            <p:nvPr/>
                          </p:nvSpPr>
                          <p:spPr>
                            <a:xfrm>
                              <a:off x="1389888" y="2907792"/>
                              <a:ext cx="3118104" cy="411480"/>
                            </a:xfrm>
                            <a:custGeom>
                              <a:avLst/>
                              <a:gdLst>
                                <a:gd name="connsiteX0" fmla="*/ 0 w 3118104"/>
                                <a:gd name="connsiteY0" fmla="*/ 585314 h 585314"/>
                                <a:gd name="connsiteX1" fmla="*/ 1563624 w 3118104"/>
                                <a:gd name="connsiteY1" fmla="*/ 98 h 585314"/>
                                <a:gd name="connsiteX2" fmla="*/ 3118104 w 3118104"/>
                                <a:gd name="connsiteY2" fmla="*/ 548738 h 585314"/>
                              </a:gdLst>
                              <a:ahLst/>
                              <a:cxnLst>
                                <a:cxn ang="0">
                                  <a:pos x="connsiteX0" y="connsiteY0"/>
                                </a:cxn>
                                <a:cxn ang="0">
                                  <a:pos x="connsiteX1" y="connsiteY1"/>
                                </a:cxn>
                                <a:cxn ang="0">
                                  <a:pos x="connsiteX2" y="connsiteY2"/>
                                </a:cxn>
                              </a:cxnLst>
                              <a:rect l="l" t="t" r="r" b="b"/>
                              <a:pathLst>
                                <a:path w="3118104" h="585314">
                                  <a:moveTo>
                                    <a:pt x="0" y="585314"/>
                                  </a:moveTo>
                                  <a:cubicBezTo>
                                    <a:pt x="521970" y="295754"/>
                                    <a:pt x="1043940" y="6194"/>
                                    <a:pt x="1563624" y="98"/>
                                  </a:cubicBezTo>
                                  <a:cubicBezTo>
                                    <a:pt x="2083308" y="-5998"/>
                                    <a:pt x="2600706" y="271370"/>
                                    <a:pt x="3118104" y="548738"/>
                                  </a:cubicBezTo>
                                </a:path>
                              </a:pathLst>
                            </a:custGeom>
                            <a:solidFill>
                              <a:schemeClr val="accent4">
                                <a:lumMod val="60000"/>
                                <a:lumOff val="40000"/>
                              </a:schemeClr>
                            </a:solidFill>
                            <a:ln>
                              <a:no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3244D"/>
                                </a:solidFill>
                                <a:effectLst/>
                                <a:uFillTx/>
                              </a:endParaRPr>
                            </a:p>
                          </p:txBody>
                        </p:sp>
                        <p:sp>
                          <p:nvSpPr>
                            <p:cNvPr id="6" name="Freeform: Shape 5">
                              <a:extLst>
                                <a:ext uri="{FF2B5EF4-FFF2-40B4-BE49-F238E27FC236}">
                                  <a16:creationId xmlns:a16="http://schemas.microsoft.com/office/drawing/2014/main" id="{FC2EFAAA-A81D-41D3-9B4C-DAF2EDA83FC8}"/>
                                </a:ext>
                              </a:extLst>
                            </p:cNvPr>
                            <p:cNvSpPr/>
                            <p:nvPr/>
                          </p:nvSpPr>
                          <p:spPr>
                            <a:xfrm>
                              <a:off x="1449324" y="3072384"/>
                              <a:ext cx="3118104" cy="252984"/>
                            </a:xfrm>
                            <a:custGeom>
                              <a:avLst/>
                              <a:gdLst>
                                <a:gd name="connsiteX0" fmla="*/ 0 w 3118104"/>
                                <a:gd name="connsiteY0" fmla="*/ 585314 h 585314"/>
                                <a:gd name="connsiteX1" fmla="*/ 1563624 w 3118104"/>
                                <a:gd name="connsiteY1" fmla="*/ 98 h 585314"/>
                                <a:gd name="connsiteX2" fmla="*/ 3118104 w 3118104"/>
                                <a:gd name="connsiteY2" fmla="*/ 548738 h 585314"/>
                              </a:gdLst>
                              <a:ahLst/>
                              <a:cxnLst>
                                <a:cxn ang="0">
                                  <a:pos x="connsiteX0" y="connsiteY0"/>
                                </a:cxn>
                                <a:cxn ang="0">
                                  <a:pos x="connsiteX1" y="connsiteY1"/>
                                </a:cxn>
                                <a:cxn ang="0">
                                  <a:pos x="connsiteX2" y="connsiteY2"/>
                                </a:cxn>
                              </a:cxnLst>
                              <a:rect l="l" t="t" r="r" b="b"/>
                              <a:pathLst>
                                <a:path w="3118104" h="585314">
                                  <a:moveTo>
                                    <a:pt x="0" y="585314"/>
                                  </a:moveTo>
                                  <a:cubicBezTo>
                                    <a:pt x="521970" y="295754"/>
                                    <a:pt x="1043940" y="6194"/>
                                    <a:pt x="1563624" y="98"/>
                                  </a:cubicBezTo>
                                  <a:cubicBezTo>
                                    <a:pt x="2083308" y="-5998"/>
                                    <a:pt x="2600706" y="271370"/>
                                    <a:pt x="3118104" y="548738"/>
                                  </a:cubicBezTo>
                                </a:path>
                              </a:pathLst>
                            </a:custGeom>
                            <a:solidFill>
                              <a:schemeClr val="accent5">
                                <a:lumMod val="60000"/>
                                <a:lumOff val="40000"/>
                              </a:schemeClr>
                            </a:solidFill>
                            <a:ln>
                              <a:no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3244D"/>
                                </a:solidFill>
                                <a:effectLst/>
                                <a:uFillTx/>
                              </a:endParaRPr>
                            </a:p>
                          </p:txBody>
                        </p:sp>
                      </p:grpSp>
                      <p:grpSp>
                        <p:nvGrpSpPr>
                          <p:cNvPr id="11" name="Group 10">
                            <a:extLst>
                              <a:ext uri="{FF2B5EF4-FFF2-40B4-BE49-F238E27FC236}">
                                <a16:creationId xmlns:a16="http://schemas.microsoft.com/office/drawing/2014/main" id="{86D219F7-7C3E-418E-B6BA-8603076343A4}"/>
                              </a:ext>
                            </a:extLst>
                          </p:cNvPr>
                          <p:cNvGrpSpPr/>
                          <p:nvPr/>
                        </p:nvGrpSpPr>
                        <p:grpSpPr>
                          <a:xfrm rot="11408644">
                            <a:off x="1995473" y="3711946"/>
                            <a:ext cx="3177540" cy="523522"/>
                            <a:chOff x="1389888" y="2733958"/>
                            <a:chExt cx="3177540" cy="591410"/>
                          </a:xfrm>
                        </p:grpSpPr>
                        <p:sp>
                          <p:nvSpPr>
                            <p:cNvPr id="12" name="Freeform: Shape 11">
                              <a:extLst>
                                <a:ext uri="{FF2B5EF4-FFF2-40B4-BE49-F238E27FC236}">
                                  <a16:creationId xmlns:a16="http://schemas.microsoft.com/office/drawing/2014/main" id="{86D910CA-6E20-44E8-BD33-DB5FC35F18BC}"/>
                                </a:ext>
                              </a:extLst>
                            </p:cNvPr>
                            <p:cNvSpPr/>
                            <p:nvPr/>
                          </p:nvSpPr>
                          <p:spPr>
                            <a:xfrm>
                              <a:off x="1389888" y="2733958"/>
                              <a:ext cx="3118104" cy="585314"/>
                            </a:xfrm>
                            <a:custGeom>
                              <a:avLst/>
                              <a:gdLst>
                                <a:gd name="connsiteX0" fmla="*/ 0 w 3118104"/>
                                <a:gd name="connsiteY0" fmla="*/ 585314 h 585314"/>
                                <a:gd name="connsiteX1" fmla="*/ 1563624 w 3118104"/>
                                <a:gd name="connsiteY1" fmla="*/ 98 h 585314"/>
                                <a:gd name="connsiteX2" fmla="*/ 3118104 w 3118104"/>
                                <a:gd name="connsiteY2" fmla="*/ 548738 h 585314"/>
                              </a:gdLst>
                              <a:ahLst/>
                              <a:cxnLst>
                                <a:cxn ang="0">
                                  <a:pos x="connsiteX0" y="connsiteY0"/>
                                </a:cxn>
                                <a:cxn ang="0">
                                  <a:pos x="connsiteX1" y="connsiteY1"/>
                                </a:cxn>
                                <a:cxn ang="0">
                                  <a:pos x="connsiteX2" y="connsiteY2"/>
                                </a:cxn>
                              </a:cxnLst>
                              <a:rect l="l" t="t" r="r" b="b"/>
                              <a:pathLst>
                                <a:path w="3118104" h="585314">
                                  <a:moveTo>
                                    <a:pt x="0" y="585314"/>
                                  </a:moveTo>
                                  <a:cubicBezTo>
                                    <a:pt x="521970" y="295754"/>
                                    <a:pt x="1043940" y="6194"/>
                                    <a:pt x="1563624" y="98"/>
                                  </a:cubicBezTo>
                                  <a:cubicBezTo>
                                    <a:pt x="2083308" y="-5998"/>
                                    <a:pt x="2600706" y="271370"/>
                                    <a:pt x="3118104" y="548738"/>
                                  </a:cubicBezTo>
                                </a:path>
                              </a:pathLst>
                            </a:custGeom>
                            <a:solidFill>
                              <a:schemeClr val="accent4">
                                <a:lumMod val="40000"/>
                                <a:lumOff val="60000"/>
                              </a:schemeClr>
                            </a:solidFill>
                            <a:ln>
                              <a:no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3244D"/>
                                </a:solidFill>
                                <a:effectLst/>
                                <a:uFillTx/>
                              </a:endParaRPr>
                            </a:p>
                          </p:txBody>
                        </p:sp>
                        <p:sp>
                          <p:nvSpPr>
                            <p:cNvPr id="13" name="Freeform: Shape 12">
                              <a:extLst>
                                <a:ext uri="{FF2B5EF4-FFF2-40B4-BE49-F238E27FC236}">
                                  <a16:creationId xmlns:a16="http://schemas.microsoft.com/office/drawing/2014/main" id="{1AE31A8D-63D8-4869-8E59-10A00420A4B3}"/>
                                </a:ext>
                              </a:extLst>
                            </p:cNvPr>
                            <p:cNvSpPr/>
                            <p:nvPr/>
                          </p:nvSpPr>
                          <p:spPr>
                            <a:xfrm>
                              <a:off x="1389888" y="2907792"/>
                              <a:ext cx="3118104" cy="411480"/>
                            </a:xfrm>
                            <a:custGeom>
                              <a:avLst/>
                              <a:gdLst>
                                <a:gd name="connsiteX0" fmla="*/ 0 w 3118104"/>
                                <a:gd name="connsiteY0" fmla="*/ 585314 h 585314"/>
                                <a:gd name="connsiteX1" fmla="*/ 1563624 w 3118104"/>
                                <a:gd name="connsiteY1" fmla="*/ 98 h 585314"/>
                                <a:gd name="connsiteX2" fmla="*/ 3118104 w 3118104"/>
                                <a:gd name="connsiteY2" fmla="*/ 548738 h 585314"/>
                              </a:gdLst>
                              <a:ahLst/>
                              <a:cxnLst>
                                <a:cxn ang="0">
                                  <a:pos x="connsiteX0" y="connsiteY0"/>
                                </a:cxn>
                                <a:cxn ang="0">
                                  <a:pos x="connsiteX1" y="connsiteY1"/>
                                </a:cxn>
                                <a:cxn ang="0">
                                  <a:pos x="connsiteX2" y="connsiteY2"/>
                                </a:cxn>
                              </a:cxnLst>
                              <a:rect l="l" t="t" r="r" b="b"/>
                              <a:pathLst>
                                <a:path w="3118104" h="585314">
                                  <a:moveTo>
                                    <a:pt x="0" y="585314"/>
                                  </a:moveTo>
                                  <a:cubicBezTo>
                                    <a:pt x="521970" y="295754"/>
                                    <a:pt x="1043940" y="6194"/>
                                    <a:pt x="1563624" y="98"/>
                                  </a:cubicBezTo>
                                  <a:cubicBezTo>
                                    <a:pt x="2083308" y="-5998"/>
                                    <a:pt x="2600706" y="271370"/>
                                    <a:pt x="3118104" y="548738"/>
                                  </a:cubicBezTo>
                                </a:path>
                              </a:pathLst>
                            </a:custGeom>
                            <a:solidFill>
                              <a:schemeClr val="accent4">
                                <a:lumMod val="60000"/>
                                <a:lumOff val="40000"/>
                              </a:schemeClr>
                            </a:solidFill>
                            <a:ln>
                              <a:no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3244D"/>
                                </a:solidFill>
                                <a:effectLst/>
                                <a:uFillTx/>
                              </a:endParaRPr>
                            </a:p>
                          </p:txBody>
                        </p:sp>
                        <p:sp>
                          <p:nvSpPr>
                            <p:cNvPr id="14" name="Freeform: Shape 13">
                              <a:extLst>
                                <a:ext uri="{FF2B5EF4-FFF2-40B4-BE49-F238E27FC236}">
                                  <a16:creationId xmlns:a16="http://schemas.microsoft.com/office/drawing/2014/main" id="{EA8B47D4-CEBD-47B0-9D0C-211AC38C6F1F}"/>
                                </a:ext>
                              </a:extLst>
                            </p:cNvPr>
                            <p:cNvSpPr/>
                            <p:nvPr/>
                          </p:nvSpPr>
                          <p:spPr>
                            <a:xfrm>
                              <a:off x="1449324" y="3072384"/>
                              <a:ext cx="3118104" cy="252984"/>
                            </a:xfrm>
                            <a:custGeom>
                              <a:avLst/>
                              <a:gdLst>
                                <a:gd name="connsiteX0" fmla="*/ 0 w 3118104"/>
                                <a:gd name="connsiteY0" fmla="*/ 585314 h 585314"/>
                                <a:gd name="connsiteX1" fmla="*/ 1563624 w 3118104"/>
                                <a:gd name="connsiteY1" fmla="*/ 98 h 585314"/>
                                <a:gd name="connsiteX2" fmla="*/ 3118104 w 3118104"/>
                                <a:gd name="connsiteY2" fmla="*/ 548738 h 585314"/>
                              </a:gdLst>
                              <a:ahLst/>
                              <a:cxnLst>
                                <a:cxn ang="0">
                                  <a:pos x="connsiteX0" y="connsiteY0"/>
                                </a:cxn>
                                <a:cxn ang="0">
                                  <a:pos x="connsiteX1" y="connsiteY1"/>
                                </a:cxn>
                                <a:cxn ang="0">
                                  <a:pos x="connsiteX2" y="connsiteY2"/>
                                </a:cxn>
                              </a:cxnLst>
                              <a:rect l="l" t="t" r="r" b="b"/>
                              <a:pathLst>
                                <a:path w="3118104" h="585314">
                                  <a:moveTo>
                                    <a:pt x="0" y="585314"/>
                                  </a:moveTo>
                                  <a:cubicBezTo>
                                    <a:pt x="521970" y="295754"/>
                                    <a:pt x="1043940" y="6194"/>
                                    <a:pt x="1563624" y="98"/>
                                  </a:cubicBezTo>
                                  <a:cubicBezTo>
                                    <a:pt x="2083308" y="-5998"/>
                                    <a:pt x="2600706" y="271370"/>
                                    <a:pt x="3118104" y="548738"/>
                                  </a:cubicBezTo>
                                </a:path>
                              </a:pathLst>
                            </a:custGeom>
                            <a:solidFill>
                              <a:schemeClr val="accent5">
                                <a:lumMod val="60000"/>
                                <a:lumOff val="40000"/>
                              </a:schemeClr>
                            </a:solidFill>
                            <a:ln>
                              <a:no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3244D"/>
                                </a:solidFill>
                                <a:effectLst/>
                                <a:uFillTx/>
                              </a:endParaRPr>
                            </a:p>
                          </p:txBody>
                        </p:sp>
                      </p:grpSp>
                    </p:grpSp>
                    <p:grpSp>
                      <p:nvGrpSpPr>
                        <p:cNvPr id="24" name="Group 23">
                          <a:extLst>
                            <a:ext uri="{FF2B5EF4-FFF2-40B4-BE49-F238E27FC236}">
                              <a16:creationId xmlns:a16="http://schemas.microsoft.com/office/drawing/2014/main" id="{9A1066EB-4B68-4D4A-9D53-C11EC1C3A403}"/>
                            </a:ext>
                          </a:extLst>
                        </p:cNvPr>
                        <p:cNvGrpSpPr/>
                        <p:nvPr/>
                      </p:nvGrpSpPr>
                      <p:grpSpPr>
                        <a:xfrm>
                          <a:off x="2102014" y="3436216"/>
                          <a:ext cx="3229784" cy="404647"/>
                          <a:chOff x="2383242" y="3431782"/>
                          <a:chExt cx="3229784" cy="523365"/>
                        </a:xfrm>
                      </p:grpSpPr>
                      <p:sp>
                        <p:nvSpPr>
                          <p:cNvPr id="18" name="Freeform: Shape 17">
                            <a:extLst>
                              <a:ext uri="{FF2B5EF4-FFF2-40B4-BE49-F238E27FC236}">
                                <a16:creationId xmlns:a16="http://schemas.microsoft.com/office/drawing/2014/main" id="{C7EA3D5A-8894-4F32-B4A0-ADF48531B43B}"/>
                              </a:ext>
                            </a:extLst>
                          </p:cNvPr>
                          <p:cNvSpPr/>
                          <p:nvPr/>
                        </p:nvSpPr>
                        <p:spPr>
                          <a:xfrm rot="608644">
                            <a:off x="2383242" y="3431782"/>
                            <a:ext cx="3229784" cy="303853"/>
                          </a:xfrm>
                          <a:custGeom>
                            <a:avLst/>
                            <a:gdLst>
                              <a:gd name="connsiteX0" fmla="*/ 0 w 3118104"/>
                              <a:gd name="connsiteY0" fmla="*/ 585314 h 585314"/>
                              <a:gd name="connsiteX1" fmla="*/ 1563624 w 3118104"/>
                              <a:gd name="connsiteY1" fmla="*/ 98 h 585314"/>
                              <a:gd name="connsiteX2" fmla="*/ 3118104 w 3118104"/>
                              <a:gd name="connsiteY2" fmla="*/ 548738 h 585314"/>
                            </a:gdLst>
                            <a:ahLst/>
                            <a:cxnLst>
                              <a:cxn ang="0">
                                <a:pos x="connsiteX0" y="connsiteY0"/>
                              </a:cxn>
                              <a:cxn ang="0">
                                <a:pos x="connsiteX1" y="connsiteY1"/>
                              </a:cxn>
                              <a:cxn ang="0">
                                <a:pos x="connsiteX2" y="connsiteY2"/>
                              </a:cxn>
                            </a:cxnLst>
                            <a:rect l="l" t="t" r="r" b="b"/>
                            <a:pathLst>
                              <a:path w="3118104" h="585314">
                                <a:moveTo>
                                  <a:pt x="0" y="585314"/>
                                </a:moveTo>
                                <a:cubicBezTo>
                                  <a:pt x="521970" y="295754"/>
                                  <a:pt x="1043940" y="6194"/>
                                  <a:pt x="1563624" y="98"/>
                                </a:cubicBezTo>
                                <a:cubicBezTo>
                                  <a:pt x="2083308" y="-5998"/>
                                  <a:pt x="2600706" y="271370"/>
                                  <a:pt x="3118104" y="548738"/>
                                </a:cubicBezTo>
                              </a:path>
                            </a:pathLst>
                          </a:custGeom>
                          <a:solidFill>
                            <a:srgbClr val="F8330C"/>
                          </a:solidFill>
                          <a:ln>
                            <a:no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3244D"/>
                              </a:solidFill>
                              <a:effectLst/>
                              <a:uFillTx/>
                            </a:endParaRPr>
                          </a:p>
                        </p:txBody>
                      </p:sp>
                      <p:sp>
                        <p:nvSpPr>
                          <p:cNvPr id="19" name="Freeform: Shape 18">
                            <a:extLst>
                              <a:ext uri="{FF2B5EF4-FFF2-40B4-BE49-F238E27FC236}">
                                <a16:creationId xmlns:a16="http://schemas.microsoft.com/office/drawing/2014/main" id="{139C2E70-6D30-424E-B4DD-4EE21E30358E}"/>
                              </a:ext>
                            </a:extLst>
                          </p:cNvPr>
                          <p:cNvSpPr/>
                          <p:nvPr/>
                        </p:nvSpPr>
                        <p:spPr>
                          <a:xfrm rot="11408644">
                            <a:off x="2394051" y="3689566"/>
                            <a:ext cx="2991984" cy="265581"/>
                          </a:xfrm>
                          <a:custGeom>
                            <a:avLst/>
                            <a:gdLst>
                              <a:gd name="connsiteX0" fmla="*/ 0 w 3118104"/>
                              <a:gd name="connsiteY0" fmla="*/ 585314 h 585314"/>
                              <a:gd name="connsiteX1" fmla="*/ 1563624 w 3118104"/>
                              <a:gd name="connsiteY1" fmla="*/ 98 h 585314"/>
                              <a:gd name="connsiteX2" fmla="*/ 3118104 w 3118104"/>
                              <a:gd name="connsiteY2" fmla="*/ 548738 h 585314"/>
                            </a:gdLst>
                            <a:ahLst/>
                            <a:cxnLst>
                              <a:cxn ang="0">
                                <a:pos x="connsiteX0" y="connsiteY0"/>
                              </a:cxn>
                              <a:cxn ang="0">
                                <a:pos x="connsiteX1" y="connsiteY1"/>
                              </a:cxn>
                              <a:cxn ang="0">
                                <a:pos x="connsiteX2" y="connsiteY2"/>
                              </a:cxn>
                            </a:cxnLst>
                            <a:rect l="l" t="t" r="r" b="b"/>
                            <a:pathLst>
                              <a:path w="3118104" h="585314">
                                <a:moveTo>
                                  <a:pt x="0" y="585314"/>
                                </a:moveTo>
                                <a:cubicBezTo>
                                  <a:pt x="521970" y="295754"/>
                                  <a:pt x="1043940" y="6194"/>
                                  <a:pt x="1563624" y="98"/>
                                </a:cubicBezTo>
                                <a:cubicBezTo>
                                  <a:pt x="2083308" y="-5998"/>
                                  <a:pt x="2600706" y="271370"/>
                                  <a:pt x="3118104" y="548738"/>
                                </a:cubicBezTo>
                              </a:path>
                            </a:pathLst>
                          </a:custGeom>
                          <a:solidFill>
                            <a:srgbClr val="F8330C"/>
                          </a:solidFill>
                          <a:ln>
                            <a:noFill/>
                          </a:ln>
                        </p:spPr>
                        <p:style>
                          <a:lnRef idx="1">
                            <a:schemeClr val="accent5"/>
                          </a:lnRef>
                          <a:fillRef idx="0">
                            <a:schemeClr val="accent5"/>
                          </a:fillRef>
                          <a:effectRef idx="0">
                            <a:schemeClr val="accent5"/>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3244D"/>
                              </a:solidFill>
                              <a:effectLst/>
                              <a:uFillTx/>
                            </a:endParaRPr>
                          </a:p>
                        </p:txBody>
                      </p:sp>
                    </p:grpSp>
                  </p:grpSp>
                  <p:sp>
                    <p:nvSpPr>
                      <p:cNvPr id="34" name="Plus Sign 33">
                        <a:extLst>
                          <a:ext uri="{FF2B5EF4-FFF2-40B4-BE49-F238E27FC236}">
                            <a16:creationId xmlns:a16="http://schemas.microsoft.com/office/drawing/2014/main" id="{7988916E-855F-4CE7-90FE-A8894FF22AFE}"/>
                          </a:ext>
                        </a:extLst>
                      </p:cNvPr>
                      <p:cNvSpPr/>
                      <p:nvPr/>
                    </p:nvSpPr>
                    <p:spPr>
                      <a:xfrm rot="563040" flipH="1" flipV="1">
                        <a:off x="2527001" y="3236524"/>
                        <a:ext cx="269120" cy="212237"/>
                      </a:xfrm>
                      <a:prstGeom prst="mathPlus">
                        <a:avLst/>
                      </a:prstGeom>
                      <a:solidFill>
                        <a:schemeClr val="tx1"/>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03244D"/>
                          </a:solidFill>
                          <a:effectLst>
                            <a:outerShdw blurRad="38100" dist="12700" dir="5400000" rotWithShape="0">
                              <a:srgbClr val="000000">
                                <a:alpha val="50000"/>
                              </a:srgbClr>
                            </a:outerShdw>
                          </a:effectLst>
                          <a:uFillTx/>
                          <a:latin typeface="+mn-lt"/>
                          <a:ea typeface="+mn-ea"/>
                          <a:cs typeface="+mn-cs"/>
                          <a:sym typeface="Calibri"/>
                        </a:endParaRPr>
                      </a:p>
                    </p:txBody>
                  </p:sp>
                  <p:sp>
                    <p:nvSpPr>
                      <p:cNvPr id="35" name="Minus Sign 34">
                        <a:extLst>
                          <a:ext uri="{FF2B5EF4-FFF2-40B4-BE49-F238E27FC236}">
                            <a16:creationId xmlns:a16="http://schemas.microsoft.com/office/drawing/2014/main" id="{4476ADE8-9DE0-4C7F-8DDE-A9A1358DA009}"/>
                          </a:ext>
                        </a:extLst>
                      </p:cNvPr>
                      <p:cNvSpPr/>
                      <p:nvPr/>
                    </p:nvSpPr>
                    <p:spPr>
                      <a:xfrm rot="16901451" flipH="1" flipV="1">
                        <a:off x="1702994" y="2697031"/>
                        <a:ext cx="52034" cy="1050242"/>
                      </a:xfrm>
                      <a:prstGeom prst="mathMinus">
                        <a:avLst/>
                      </a:prstGeom>
                      <a:solidFill>
                        <a:schemeClr val="tx1"/>
                      </a:solid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
                            <a:srgbClr val="000000"/>
                          </a:buClr>
                          <a:buSzTx/>
                          <a:buFont typeface="Calibri"/>
                          <a:buNone/>
                          <a:tabLst/>
                        </a:pPr>
                        <a:endParaRPr kumimoji="0" lang="en-US" sz="4000" b="0" i="0" u="none" strike="noStrike" cap="none" spc="0" normalizeH="0" baseline="0" dirty="0">
                          <a:ln>
                            <a:noFill/>
                          </a:ln>
                          <a:solidFill>
                            <a:srgbClr val="03244D"/>
                          </a:solidFill>
                          <a:effectLst>
                            <a:outerShdw blurRad="38100" dist="12700" dir="5400000" rotWithShape="0">
                              <a:srgbClr val="000000">
                                <a:alpha val="50000"/>
                              </a:srgbClr>
                            </a:outerShdw>
                          </a:effectLst>
                          <a:uFillTx/>
                          <a:latin typeface="+mn-lt"/>
                          <a:ea typeface="+mn-ea"/>
                          <a:cs typeface="+mn-cs"/>
                          <a:sym typeface="Calibri"/>
                        </a:endParaRPr>
                      </a:p>
                    </p:txBody>
                  </p:sp>
                </p:grpSp>
              </p:grpSp>
              <p:sp>
                <p:nvSpPr>
                  <p:cNvPr id="50" name="TextBox 49">
                    <a:extLst>
                      <a:ext uri="{FF2B5EF4-FFF2-40B4-BE49-F238E27FC236}">
                        <a16:creationId xmlns:a16="http://schemas.microsoft.com/office/drawing/2014/main" id="{7113FB65-3D7C-442F-A645-498D34D6D4D1}"/>
                      </a:ext>
                    </a:extLst>
                  </p:cNvPr>
                  <p:cNvSpPr txBox="1"/>
                  <p:nvPr/>
                </p:nvSpPr>
                <p:spPr>
                  <a:xfrm>
                    <a:off x="2794781" y="2674926"/>
                    <a:ext cx="504337"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dirty="0">
                        <a:solidFill>
                          <a:srgbClr val="03244D"/>
                        </a:solidFill>
                      </a:rPr>
                      <a:t>[4]</a:t>
                    </a:r>
                  </a:p>
                </p:txBody>
              </p:sp>
            </p:grpSp>
          </p:grpSp>
          <p:pic>
            <p:nvPicPr>
              <p:cNvPr id="54" name="Picture 2" descr="Human activity monitoring system based on wearable sEMG and accelerometer  wireless sensor nodes">
                <a:extLst>
                  <a:ext uri="{FF2B5EF4-FFF2-40B4-BE49-F238E27FC236}">
                    <a16:creationId xmlns:a16="http://schemas.microsoft.com/office/drawing/2014/main" id="{ECFF8D01-D878-4F0F-87D4-24D1A92F951D}"/>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796963" y="4226426"/>
                <a:ext cx="2356915" cy="198926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NASA - Portable Muscle Monitoring">
                <a:extLst>
                  <a:ext uri="{FF2B5EF4-FFF2-40B4-BE49-F238E27FC236}">
                    <a16:creationId xmlns:a16="http://schemas.microsoft.com/office/drawing/2014/main" id="{CF1E45DF-3432-40AA-BBAA-FAC799A4EDEC}"/>
                  </a:ext>
                </a:extLst>
              </p:cNvPr>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a:stretch/>
            </p:blipFill>
            <p:spPr bwMode="auto">
              <a:xfrm>
                <a:off x="5303317" y="4226426"/>
                <a:ext cx="2425392" cy="1989265"/>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TextBox 58">
              <a:extLst>
                <a:ext uri="{FF2B5EF4-FFF2-40B4-BE49-F238E27FC236}">
                  <a16:creationId xmlns:a16="http://schemas.microsoft.com/office/drawing/2014/main" id="{759B5C6A-6F68-4F55-B8C6-AE4E886B0B16}"/>
                </a:ext>
              </a:extLst>
            </p:cNvPr>
            <p:cNvSpPr txBox="1"/>
            <p:nvPr/>
          </p:nvSpPr>
          <p:spPr>
            <a:xfrm>
              <a:off x="475489" y="6323192"/>
              <a:ext cx="7253220" cy="2812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Times New Roman" panose="02020603050405020304" pitchFamily="18" charset="0"/>
                </a:rPr>
                <a:t>Fig 3. Muscle activity can be detected by measuring electrical potentials at the skin surface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2731155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30005B-3BFB-4029-847D-72DC7187B83A}"/>
              </a:ext>
            </a:extLst>
          </p:cNvPr>
          <p:cNvSpPr>
            <a:spLocks noGrp="1"/>
          </p:cNvSpPr>
          <p:nvPr>
            <p:ph type="body" idx="1"/>
          </p:nvPr>
        </p:nvSpPr>
        <p:spPr>
          <a:xfrm>
            <a:off x="457200" y="1233968"/>
            <a:ext cx="7716865" cy="5257802"/>
          </a:xfrm>
        </p:spPr>
        <p:txBody>
          <a:bodyPr/>
          <a:lstStyle/>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A novel EVA-compatible sEMG platform for control of robotic exoskeletons.</a:t>
            </a:r>
          </a:p>
        </p:txBody>
      </p:sp>
      <p:sp>
        <p:nvSpPr>
          <p:cNvPr id="2" name="Title 1">
            <a:extLst>
              <a:ext uri="{FF2B5EF4-FFF2-40B4-BE49-F238E27FC236}">
                <a16:creationId xmlns:a16="http://schemas.microsoft.com/office/drawing/2014/main" id="{63FBC2E3-25D1-41D1-BDA6-1F07E7D3BE52}"/>
              </a:ext>
            </a:extLst>
          </p:cNvPr>
          <p:cNvSpPr>
            <a:spLocks noGrp="1"/>
          </p:cNvSpPr>
          <p:nvPr>
            <p:ph type="title"/>
          </p:nvPr>
        </p:nvSpPr>
        <p:spPr/>
        <p:txBody>
          <a:bodyPr/>
          <a:lstStyle/>
          <a:p>
            <a:r>
              <a:rPr lang="en-US" sz="4000" dirty="0">
                <a:latin typeface="+mj-lt"/>
                <a:cs typeface="Arial" panose="020B0604020202020204" pitchFamily="34" charset="0"/>
              </a:rPr>
              <a:t>Scope of Work</a:t>
            </a:r>
          </a:p>
        </p:txBody>
      </p:sp>
      <p:pic>
        <p:nvPicPr>
          <p:cNvPr id="5" name="Picture 4">
            <a:extLst>
              <a:ext uri="{FF2B5EF4-FFF2-40B4-BE49-F238E27FC236}">
                <a16:creationId xmlns:a16="http://schemas.microsoft.com/office/drawing/2014/main" id="{FEA01092-935C-42D6-BEBB-645D4F8D89F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7280" y="2929751"/>
            <a:ext cx="8116445" cy="1866236"/>
          </a:xfrm>
          <a:prstGeom prst="rect">
            <a:avLst/>
          </a:prstGeom>
        </p:spPr>
      </p:pic>
    </p:spTree>
    <p:extLst>
      <p:ext uri="{BB962C8B-B14F-4D97-AF65-F5344CB8AC3E}">
        <p14:creationId xmlns:p14="http://schemas.microsoft.com/office/powerpoint/2010/main" val="428617417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30005B-3BFB-4029-847D-72DC7187B83A}"/>
              </a:ext>
            </a:extLst>
          </p:cNvPr>
          <p:cNvSpPr>
            <a:spLocks noGrp="1"/>
          </p:cNvSpPr>
          <p:nvPr>
            <p:ph type="body" idx="1"/>
          </p:nvPr>
        </p:nvSpPr>
        <p:spPr>
          <a:xfrm>
            <a:off x="457200" y="1233968"/>
            <a:ext cx="7716865" cy="5257802"/>
          </a:xfrm>
        </p:spPr>
        <p:txBody>
          <a:bodyPr/>
          <a:lstStyle/>
          <a:p>
            <a:pPr marL="0" marR="0" indent="0">
              <a:lnSpc>
                <a:spcPct val="107000"/>
              </a:lnSpc>
              <a:spcBef>
                <a:spcPts val="0"/>
              </a:spcBef>
              <a:spcAft>
                <a:spcPts val="800"/>
              </a:spcAft>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Interdisciplinary collaboration</a:t>
            </a:r>
          </a:p>
        </p:txBody>
      </p:sp>
      <p:sp>
        <p:nvSpPr>
          <p:cNvPr id="2" name="Title 1">
            <a:extLst>
              <a:ext uri="{FF2B5EF4-FFF2-40B4-BE49-F238E27FC236}">
                <a16:creationId xmlns:a16="http://schemas.microsoft.com/office/drawing/2014/main" id="{63FBC2E3-25D1-41D1-BDA6-1F07E7D3BE52}"/>
              </a:ext>
            </a:extLst>
          </p:cNvPr>
          <p:cNvSpPr>
            <a:spLocks noGrp="1"/>
          </p:cNvSpPr>
          <p:nvPr>
            <p:ph type="title"/>
          </p:nvPr>
        </p:nvSpPr>
        <p:spPr/>
        <p:txBody>
          <a:bodyPr/>
          <a:lstStyle/>
          <a:p>
            <a:r>
              <a:rPr lang="en-US" sz="4000" dirty="0">
                <a:latin typeface="+mj-lt"/>
                <a:cs typeface="Arial" panose="020B0604020202020204" pitchFamily="34" charset="0"/>
              </a:rPr>
              <a:t>Scope of Work</a:t>
            </a:r>
          </a:p>
        </p:txBody>
      </p:sp>
      <p:pic>
        <p:nvPicPr>
          <p:cNvPr id="5" name="Picture 4">
            <a:extLst>
              <a:ext uri="{FF2B5EF4-FFF2-40B4-BE49-F238E27FC236}">
                <a16:creationId xmlns:a16="http://schemas.microsoft.com/office/drawing/2014/main" id="{FEA01092-935C-42D6-BEBB-645D4F8D89F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57409" y="2348726"/>
            <a:ext cx="8116445" cy="1866236"/>
          </a:xfrm>
          <a:prstGeom prst="rect">
            <a:avLst/>
          </a:prstGeom>
        </p:spPr>
      </p:pic>
      <p:sp>
        <p:nvSpPr>
          <p:cNvPr id="7" name="TextBox 6">
            <a:extLst>
              <a:ext uri="{FF2B5EF4-FFF2-40B4-BE49-F238E27FC236}">
                <a16:creationId xmlns:a16="http://schemas.microsoft.com/office/drawing/2014/main" id="{D6CE06EB-9636-45FF-A9A3-E400ABF6920E}"/>
              </a:ext>
            </a:extLst>
          </p:cNvPr>
          <p:cNvSpPr txBox="1"/>
          <p:nvPr/>
        </p:nvSpPr>
        <p:spPr>
          <a:xfrm>
            <a:off x="3575877" y="4266763"/>
            <a:ext cx="3876675"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r>
              <a:rPr lang="en-US" sz="1600" dirty="0">
                <a:solidFill>
                  <a:srgbClr val="000000"/>
                </a:solidFill>
                <a:uFill>
                  <a:solidFill>
                    <a:srgbClr val="000000"/>
                  </a:solidFill>
                </a:uFill>
              </a:rPr>
              <a:t>Sensing D</a:t>
            </a:r>
            <a:r>
              <a:rPr kumimoji="0" lang="en-US" sz="1600" b="0" i="0" u="none" strike="noStrike" cap="none" spc="0" normalizeH="0" baseline="0" dirty="0">
                <a:ln>
                  <a:noFill/>
                </a:ln>
                <a:solidFill>
                  <a:srgbClr val="000000"/>
                </a:solidFill>
                <a:effectLst/>
                <a:uFill>
                  <a:solidFill>
                    <a:srgbClr val="000000"/>
                  </a:solidFill>
                </a:uFill>
                <a:latin typeface="+mn-lt"/>
                <a:ea typeface="+mn-ea"/>
                <a:cs typeface="+mn-cs"/>
                <a:sym typeface="Calibri"/>
              </a:rPr>
              <a:t>esign and Implementation</a:t>
            </a:r>
          </a:p>
          <a:p>
            <a:pPr marL="0" marR="0" indent="0" algn="l" defTabSz="457200" rtl="0" fontAlgn="auto" latinLnBrk="1" hangingPunct="0">
              <a:lnSpc>
                <a:spcPct val="100000"/>
              </a:lnSpc>
              <a:spcBef>
                <a:spcPts val="0"/>
              </a:spcBef>
              <a:spcAft>
                <a:spcPts val="0"/>
              </a:spcAft>
              <a:buClr>
                <a:srgbClr val="000000"/>
              </a:buClr>
              <a:buSzTx/>
              <a:buFont typeface="Calibri"/>
              <a:buNone/>
              <a:tabLst/>
            </a:pPr>
            <a:r>
              <a:rPr kumimoji="0" lang="en-US" sz="1600" b="0" i="1" u="none" strike="noStrike" cap="none" spc="0" normalizeH="0" baseline="0" dirty="0">
                <a:ln>
                  <a:noFill/>
                </a:ln>
                <a:solidFill>
                  <a:srgbClr val="000000"/>
                </a:solidFill>
                <a:effectLst/>
                <a:uFill>
                  <a:solidFill>
                    <a:srgbClr val="000000"/>
                  </a:solidFill>
                </a:uFill>
                <a:latin typeface="+mn-lt"/>
                <a:ea typeface="+mn-ea"/>
                <a:cs typeface="+mn-cs"/>
                <a:sym typeface="Calibri"/>
              </a:rPr>
              <a:t>Sierra Eady</a:t>
            </a:r>
          </a:p>
        </p:txBody>
      </p:sp>
    </p:spTree>
    <p:extLst>
      <p:ext uri="{BB962C8B-B14F-4D97-AF65-F5344CB8AC3E}">
        <p14:creationId xmlns:p14="http://schemas.microsoft.com/office/powerpoint/2010/main" val="180846191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30005B-3BFB-4029-847D-72DC7187B83A}"/>
              </a:ext>
            </a:extLst>
          </p:cNvPr>
          <p:cNvSpPr>
            <a:spLocks noGrp="1"/>
          </p:cNvSpPr>
          <p:nvPr>
            <p:ph type="body" idx="1"/>
          </p:nvPr>
        </p:nvSpPr>
        <p:spPr>
          <a:xfrm>
            <a:off x="457200" y="1224824"/>
            <a:ext cx="8275320" cy="5257802"/>
          </a:xfrm>
        </p:spPr>
        <p:txBody>
          <a:bodyPr/>
          <a:lstStyle/>
          <a:p>
            <a:pPr marL="0" indent="0">
              <a:buFont typeface="Arial"/>
              <a:buNone/>
            </a:pPr>
            <a:endParaRPr lang="en-US" sz="1200" dirty="0"/>
          </a:p>
          <a:p>
            <a:pPr marL="0" indent="0">
              <a:buFont typeface="Arial"/>
              <a:buNone/>
            </a:pPr>
            <a:r>
              <a:rPr lang="en-US" sz="2400" dirty="0"/>
              <a:t>Software to factor and analyze sEMG signals. </a:t>
            </a:r>
          </a:p>
          <a:p>
            <a:r>
              <a:rPr lang="en-US" sz="2400" dirty="0"/>
              <a:t>Validated in a pilot study with human participants</a:t>
            </a:r>
          </a:p>
          <a:p>
            <a:pPr marL="0" indent="0">
              <a:buNone/>
            </a:pPr>
            <a:endParaRPr lang="en-US" sz="2400" dirty="0"/>
          </a:p>
          <a:p>
            <a:pPr marL="0" indent="0">
              <a:buNone/>
            </a:pPr>
            <a:endParaRPr lang="en-US" sz="2400" dirty="0"/>
          </a:p>
          <a:p>
            <a:pPr marL="0" marR="0" indent="0">
              <a:lnSpc>
                <a:spcPct val="107000"/>
              </a:lnSpc>
              <a:spcBef>
                <a:spcPts val="0"/>
              </a:spcBef>
              <a:spcAft>
                <a:spcPts val="800"/>
              </a:spcAft>
              <a:buNone/>
            </a:pPr>
            <a:endParaRPr lang="en-US" sz="2400" b="1" i="1" u="sng"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9EA6F58-A885-4BB9-88A7-58061C78F71F}"/>
              </a:ext>
            </a:extLst>
          </p:cNvPr>
          <p:cNvGrpSpPr/>
          <p:nvPr/>
        </p:nvGrpSpPr>
        <p:grpSpPr>
          <a:xfrm>
            <a:off x="2725164" y="3199808"/>
            <a:ext cx="3642839" cy="1034850"/>
            <a:chOff x="2748441" y="3680910"/>
            <a:chExt cx="3642839" cy="1034850"/>
          </a:xfrm>
        </p:grpSpPr>
        <p:pic>
          <p:nvPicPr>
            <p:cNvPr id="47" name="Picture 46">
              <a:extLst>
                <a:ext uri="{FF2B5EF4-FFF2-40B4-BE49-F238E27FC236}">
                  <a16:creationId xmlns:a16="http://schemas.microsoft.com/office/drawing/2014/main" id="{70747F7E-F3E7-4823-94DA-965141A020F5}"/>
                </a:ext>
              </a:extLst>
            </p:cNvPr>
            <p:cNvPicPr>
              <a:picLocks noChangeAspect="1"/>
            </p:cNvPicPr>
            <p:nvPr/>
          </p:nvPicPr>
          <p:blipFill rotWithShape="1">
            <a:blip r:embed="rId3"/>
            <a:srcRect l="54519"/>
            <a:stretch/>
          </p:blipFill>
          <p:spPr>
            <a:xfrm>
              <a:off x="4453083" y="3680910"/>
              <a:ext cx="1758135" cy="409443"/>
            </a:xfrm>
            <a:prstGeom prst="rect">
              <a:avLst/>
            </a:prstGeom>
          </p:spPr>
        </p:pic>
        <p:grpSp>
          <p:nvGrpSpPr>
            <p:cNvPr id="46" name="Group 45">
              <a:extLst>
                <a:ext uri="{FF2B5EF4-FFF2-40B4-BE49-F238E27FC236}">
                  <a16:creationId xmlns:a16="http://schemas.microsoft.com/office/drawing/2014/main" id="{BDCD87BC-F3CB-4F36-BA51-8DAD4C462077}"/>
                </a:ext>
              </a:extLst>
            </p:cNvPr>
            <p:cNvGrpSpPr/>
            <p:nvPr/>
          </p:nvGrpSpPr>
          <p:grpSpPr>
            <a:xfrm>
              <a:off x="2748441" y="3689838"/>
              <a:ext cx="3642839" cy="1025922"/>
              <a:chOff x="879303" y="2411806"/>
              <a:chExt cx="2881715" cy="811569"/>
            </a:xfrm>
          </p:grpSpPr>
          <p:grpSp>
            <p:nvGrpSpPr>
              <p:cNvPr id="29" name="Group 28">
                <a:extLst>
                  <a:ext uri="{FF2B5EF4-FFF2-40B4-BE49-F238E27FC236}">
                    <a16:creationId xmlns:a16="http://schemas.microsoft.com/office/drawing/2014/main" id="{E84B6A3D-781E-4A92-95E6-58B1D9DD47E2}"/>
                  </a:ext>
                </a:extLst>
              </p:cNvPr>
              <p:cNvGrpSpPr/>
              <p:nvPr/>
            </p:nvGrpSpPr>
            <p:grpSpPr>
              <a:xfrm>
                <a:off x="879303" y="2411806"/>
                <a:ext cx="2881715" cy="811569"/>
                <a:chOff x="5045560" y="2623554"/>
                <a:chExt cx="2881715" cy="811569"/>
              </a:xfrm>
            </p:grpSpPr>
            <p:pic>
              <p:nvPicPr>
                <p:cNvPr id="24" name="Picture 23">
                  <a:extLst>
                    <a:ext uri="{FF2B5EF4-FFF2-40B4-BE49-F238E27FC236}">
                      <a16:creationId xmlns:a16="http://schemas.microsoft.com/office/drawing/2014/main" id="{03A99ACD-50F7-4277-B376-09C2F204779A}"/>
                    </a:ext>
                  </a:extLst>
                </p:cNvPr>
                <p:cNvPicPr>
                  <a:picLocks noChangeAspect="1"/>
                </p:cNvPicPr>
                <p:nvPr/>
              </p:nvPicPr>
              <p:blipFill rotWithShape="1">
                <a:blip r:embed="rId3"/>
                <a:srcRect r="56057"/>
                <a:stretch/>
              </p:blipFill>
              <p:spPr>
                <a:xfrm>
                  <a:off x="5045560" y="2623554"/>
                  <a:ext cx="1343753" cy="323895"/>
                </a:xfrm>
                <a:prstGeom prst="rect">
                  <a:avLst/>
                </a:prstGeom>
              </p:spPr>
            </p:pic>
            <p:pic>
              <p:nvPicPr>
                <p:cNvPr id="28" name="Picture 27">
                  <a:extLst>
                    <a:ext uri="{FF2B5EF4-FFF2-40B4-BE49-F238E27FC236}">
                      <a16:creationId xmlns:a16="http://schemas.microsoft.com/office/drawing/2014/main" id="{F991B777-C7D5-4FAA-B68F-6A4AD616BA5E}"/>
                    </a:ext>
                  </a:extLst>
                </p:cNvPr>
                <p:cNvPicPr>
                  <a:picLocks noChangeAspect="1"/>
                </p:cNvPicPr>
                <p:nvPr/>
              </p:nvPicPr>
              <p:blipFill>
                <a:blip r:embed="rId4"/>
                <a:stretch>
                  <a:fillRect/>
                </a:stretch>
              </p:blipFill>
              <p:spPr>
                <a:xfrm>
                  <a:off x="5221797" y="2911175"/>
                  <a:ext cx="2705478" cy="523948"/>
                </a:xfrm>
                <a:prstGeom prst="rect">
                  <a:avLst/>
                </a:prstGeom>
              </p:spPr>
            </p:pic>
          </p:grpSp>
          <p:sp>
            <p:nvSpPr>
              <p:cNvPr id="39" name="TextBox 38">
                <a:extLst>
                  <a:ext uri="{FF2B5EF4-FFF2-40B4-BE49-F238E27FC236}">
                    <a16:creationId xmlns:a16="http://schemas.microsoft.com/office/drawing/2014/main" id="{40BB36A2-4B00-49F5-9943-7F7437921404}"/>
                  </a:ext>
                </a:extLst>
              </p:cNvPr>
              <p:cNvSpPr txBox="1"/>
              <p:nvPr/>
            </p:nvSpPr>
            <p:spPr>
              <a:xfrm>
                <a:off x="1940927" y="2424853"/>
                <a:ext cx="282129"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r>
                  <a:rPr lang="en-US" sz="1200" dirty="0">
                    <a:solidFill>
                      <a:srgbClr val="000000"/>
                    </a:solidFill>
                    <a:uFill>
                      <a:solidFill>
                        <a:srgbClr val="000000"/>
                      </a:solidFill>
                    </a:uFill>
                    <a:latin typeface="Times New Roman" panose="02020603050405020304" pitchFamily="18" charset="0"/>
                    <a:cs typeface="Times New Roman" panose="02020603050405020304" pitchFamily="18" charset="0"/>
                  </a:rPr>
                  <a:t>(1)</a:t>
                </a:r>
                <a:endParaRPr kumimoji="0" lang="en-US" sz="1200" b="0" u="none" strike="noStrike" cap="none" spc="0" normalizeH="0" baseline="0" dirty="0">
                  <a:ln>
                    <a:noFill/>
                  </a:ln>
                  <a:solidFill>
                    <a:srgbClr val="000000"/>
                  </a:solidFill>
                  <a:effectLst/>
                  <a:uFill>
                    <a:solidFill>
                      <a:srgbClr val="000000"/>
                    </a:solidFill>
                  </a:uFill>
                  <a:latin typeface="Times New Roman" panose="02020603050405020304" pitchFamily="18" charset="0"/>
                  <a:cs typeface="Times New Roman" panose="02020603050405020304" pitchFamily="18" charset="0"/>
                  <a:sym typeface="Calibri"/>
                </a:endParaRPr>
              </a:p>
            </p:txBody>
          </p:sp>
          <p:sp>
            <p:nvSpPr>
              <p:cNvPr id="40" name="TextBox 39">
                <a:extLst>
                  <a:ext uri="{FF2B5EF4-FFF2-40B4-BE49-F238E27FC236}">
                    <a16:creationId xmlns:a16="http://schemas.microsoft.com/office/drawing/2014/main" id="{755F77DC-25FF-4578-B7B6-952302104A41}"/>
                  </a:ext>
                </a:extLst>
              </p:cNvPr>
              <p:cNvSpPr txBox="1"/>
              <p:nvPr/>
            </p:nvSpPr>
            <p:spPr>
              <a:xfrm>
                <a:off x="3242412" y="2456400"/>
                <a:ext cx="356371" cy="22723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r>
                  <a:rPr lang="en-US" sz="1200" dirty="0">
                    <a:solidFill>
                      <a:srgbClr val="000000"/>
                    </a:solidFill>
                    <a:uFill>
                      <a:solidFill>
                        <a:srgbClr val="000000"/>
                      </a:solidFill>
                    </a:uFill>
                    <a:latin typeface="Times New Roman" panose="02020603050405020304" pitchFamily="18" charset="0"/>
                    <a:cs typeface="Times New Roman" panose="02020603050405020304" pitchFamily="18" charset="0"/>
                  </a:rPr>
                  <a:t>(2)</a:t>
                </a:r>
                <a:endParaRPr kumimoji="0" lang="en-US" sz="1200" b="0" u="none" strike="noStrike" cap="none" spc="0" normalizeH="0" baseline="0" dirty="0">
                  <a:ln>
                    <a:noFill/>
                  </a:ln>
                  <a:solidFill>
                    <a:srgbClr val="000000"/>
                  </a:solidFill>
                  <a:effectLst/>
                  <a:uFill>
                    <a:solidFill>
                      <a:srgbClr val="000000"/>
                    </a:solidFill>
                  </a:uFill>
                  <a:latin typeface="Times New Roman" panose="02020603050405020304" pitchFamily="18" charset="0"/>
                  <a:cs typeface="Times New Roman" panose="02020603050405020304" pitchFamily="18" charset="0"/>
                  <a:sym typeface="Calibri"/>
                </a:endParaRPr>
              </a:p>
            </p:txBody>
          </p:sp>
          <p:sp>
            <p:nvSpPr>
              <p:cNvPr id="41" name="TextBox 40">
                <a:extLst>
                  <a:ext uri="{FF2B5EF4-FFF2-40B4-BE49-F238E27FC236}">
                    <a16:creationId xmlns:a16="http://schemas.microsoft.com/office/drawing/2014/main" id="{6682F15A-DE7B-4B39-804C-FBE921E997B9}"/>
                  </a:ext>
                </a:extLst>
              </p:cNvPr>
              <p:cNvSpPr txBox="1"/>
              <p:nvPr/>
            </p:nvSpPr>
            <p:spPr>
              <a:xfrm>
                <a:off x="2847264" y="2845551"/>
                <a:ext cx="282129"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r>
                  <a:rPr lang="en-US" sz="1200" dirty="0">
                    <a:solidFill>
                      <a:srgbClr val="000000"/>
                    </a:solidFill>
                    <a:uFill>
                      <a:solidFill>
                        <a:srgbClr val="000000"/>
                      </a:solidFill>
                    </a:uFill>
                    <a:latin typeface="Times New Roman" panose="02020603050405020304" pitchFamily="18" charset="0"/>
                    <a:cs typeface="Times New Roman" panose="02020603050405020304" pitchFamily="18" charset="0"/>
                  </a:rPr>
                  <a:t>(3)</a:t>
                </a:r>
                <a:endParaRPr kumimoji="0" lang="en-US" sz="1200" b="0" u="none" strike="noStrike" cap="none" spc="0" normalizeH="0" baseline="0" dirty="0">
                  <a:ln>
                    <a:noFill/>
                  </a:ln>
                  <a:solidFill>
                    <a:srgbClr val="000000"/>
                  </a:solidFill>
                  <a:effectLst/>
                  <a:uFill>
                    <a:solidFill>
                      <a:srgbClr val="000000"/>
                    </a:solidFill>
                  </a:uFill>
                  <a:latin typeface="Times New Roman" panose="02020603050405020304" pitchFamily="18" charset="0"/>
                  <a:cs typeface="Times New Roman" panose="02020603050405020304" pitchFamily="18" charset="0"/>
                  <a:sym typeface="Calibri"/>
                </a:endParaRPr>
              </a:p>
            </p:txBody>
          </p:sp>
        </p:grpSp>
      </p:grpSp>
      <p:sp>
        <p:nvSpPr>
          <p:cNvPr id="10" name="Title 1">
            <a:extLst>
              <a:ext uri="{FF2B5EF4-FFF2-40B4-BE49-F238E27FC236}">
                <a16:creationId xmlns:a16="http://schemas.microsoft.com/office/drawing/2014/main" id="{24B753A0-64D4-4E44-9B1A-69D50C9F792A}"/>
              </a:ext>
            </a:extLst>
          </p:cNvPr>
          <p:cNvSpPr>
            <a:spLocks noGrp="1"/>
          </p:cNvSpPr>
          <p:nvPr>
            <p:ph type="title"/>
          </p:nvPr>
        </p:nvSpPr>
        <p:spPr>
          <a:xfrm>
            <a:off x="225310" y="221956"/>
            <a:ext cx="6581000" cy="662692"/>
          </a:xfrm>
        </p:spPr>
        <p:txBody>
          <a:bodyPr/>
          <a:lstStyle/>
          <a:p>
            <a:r>
              <a:rPr lang="en-US" sz="3200" dirty="0">
                <a:latin typeface="+mj-lt"/>
                <a:cs typeface="Arial" panose="020B0604020202020204" pitchFamily="34" charset="0"/>
              </a:rPr>
              <a:t>Task 1: Software for Fatigue Detection</a:t>
            </a:r>
          </a:p>
        </p:txBody>
      </p:sp>
      <p:grpSp>
        <p:nvGrpSpPr>
          <p:cNvPr id="35" name="Group 34">
            <a:extLst>
              <a:ext uri="{FF2B5EF4-FFF2-40B4-BE49-F238E27FC236}">
                <a16:creationId xmlns:a16="http://schemas.microsoft.com/office/drawing/2014/main" id="{D071577E-BA67-49E1-A2BC-4C33300D661A}"/>
              </a:ext>
            </a:extLst>
          </p:cNvPr>
          <p:cNvGrpSpPr/>
          <p:nvPr/>
        </p:nvGrpSpPr>
        <p:grpSpPr>
          <a:xfrm>
            <a:off x="411480" y="2600513"/>
            <a:ext cx="8086661" cy="2812200"/>
            <a:chOff x="790956" y="3397114"/>
            <a:chExt cx="8086661" cy="2812200"/>
          </a:xfrm>
        </p:grpSpPr>
        <p:pic>
          <p:nvPicPr>
            <p:cNvPr id="20" name="Picture 19">
              <a:extLst>
                <a:ext uri="{FF2B5EF4-FFF2-40B4-BE49-F238E27FC236}">
                  <a16:creationId xmlns:a16="http://schemas.microsoft.com/office/drawing/2014/main" id="{4C14D752-B538-4BE9-AB3D-B49EF001A397}"/>
                </a:ext>
              </a:extLst>
            </p:cNvPr>
            <p:cNvPicPr>
              <a:picLocks noChangeAspect="1"/>
            </p:cNvPicPr>
            <p:nvPr/>
          </p:nvPicPr>
          <p:blipFill>
            <a:blip r:embed="rId5"/>
            <a:stretch>
              <a:fillRect/>
            </a:stretch>
          </p:blipFill>
          <p:spPr>
            <a:xfrm>
              <a:off x="6408737" y="3397114"/>
              <a:ext cx="2468880" cy="2069105"/>
            </a:xfrm>
            <a:prstGeom prst="rect">
              <a:avLst/>
            </a:prstGeom>
          </p:spPr>
        </p:pic>
        <p:sp>
          <p:nvSpPr>
            <p:cNvPr id="32" name="TextBox 31">
              <a:extLst>
                <a:ext uri="{FF2B5EF4-FFF2-40B4-BE49-F238E27FC236}">
                  <a16:creationId xmlns:a16="http://schemas.microsoft.com/office/drawing/2014/main" id="{36B0451B-A782-40B1-B69A-B1CED734D115}"/>
                </a:ext>
              </a:extLst>
            </p:cNvPr>
            <p:cNvSpPr txBox="1"/>
            <p:nvPr/>
          </p:nvSpPr>
          <p:spPr>
            <a:xfrm>
              <a:off x="790956" y="5737390"/>
              <a:ext cx="695710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a:spcBef>
                  <a:spcPts val="0"/>
                </a:spcBef>
              </a:pPr>
              <a:r>
                <a:rPr lang="en-US" sz="1200" i="1" dirty="0">
                  <a:latin typeface="Calibri" panose="020F0502020204030204" pitchFamily="34" charset="0"/>
                  <a:ea typeface="Calibri" panose="020F0502020204030204" pitchFamily="34" charset="0"/>
                  <a:cs typeface="Times New Roman" panose="02020603050405020304" pitchFamily="18" charset="0"/>
                </a:rPr>
                <a:t>Fig 5. An experimental trial was carried out in which participants performed ‘power grasp’ (</a:t>
              </a:r>
              <a:r>
                <a:rPr lang="en-US" sz="1200" i="1" dirty="0" err="1">
                  <a:latin typeface="Calibri" panose="020F0502020204030204" pitchFamily="34" charset="0"/>
                  <a:ea typeface="Calibri" panose="020F0502020204030204" pitchFamily="34" charset="0"/>
                  <a:cs typeface="Times New Roman" panose="02020603050405020304" pitchFamily="18" charset="0"/>
                </a:rPr>
                <a:t>ie</a:t>
              </a:r>
              <a:r>
                <a:rPr lang="en-US" sz="1200" i="1" dirty="0">
                  <a:latin typeface="Calibri" panose="020F0502020204030204" pitchFamily="34" charset="0"/>
                  <a:ea typeface="Calibri" panose="020F0502020204030204" pitchFamily="34" charset="0"/>
                  <a:cs typeface="Times New Roman" panose="02020603050405020304" pitchFamily="18" charset="0"/>
                </a:rPr>
                <a:t>. full handed squeeze) using an instrumented hand dynamometer with sEMG electrodes placed on the forearm.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8AB3760E-D12D-4C69-8829-EC3ABD708127}"/>
                </a:ext>
              </a:extLst>
            </p:cNvPr>
            <p:cNvGrpSpPr/>
            <p:nvPr/>
          </p:nvGrpSpPr>
          <p:grpSpPr>
            <a:xfrm>
              <a:off x="970727" y="3539127"/>
              <a:ext cx="1847969" cy="1742378"/>
              <a:chOff x="2944932" y="3768473"/>
              <a:chExt cx="1578308" cy="1488125"/>
            </a:xfrm>
          </p:grpSpPr>
          <p:pic>
            <p:nvPicPr>
              <p:cNvPr id="18" name="Picture 17">
                <a:extLst>
                  <a:ext uri="{FF2B5EF4-FFF2-40B4-BE49-F238E27FC236}">
                    <a16:creationId xmlns:a16="http://schemas.microsoft.com/office/drawing/2014/main" id="{51FC4297-2970-4C9E-83A1-09381068DD37}"/>
                  </a:ext>
                </a:extLst>
              </p:cNvPr>
              <p:cNvPicPr>
                <a:picLocks noChangeAspect="1"/>
              </p:cNvPicPr>
              <p:nvPr/>
            </p:nvPicPr>
            <p:blipFill rotWithShape="1">
              <a:blip r:embed="rId6"/>
              <a:srcRect l="82938"/>
              <a:stretch/>
            </p:blipFill>
            <p:spPr>
              <a:xfrm>
                <a:off x="3819688" y="3776098"/>
                <a:ext cx="703552" cy="1480500"/>
              </a:xfrm>
              <a:prstGeom prst="rect">
                <a:avLst/>
              </a:prstGeom>
            </p:spPr>
          </p:pic>
          <p:pic>
            <p:nvPicPr>
              <p:cNvPr id="33" name="Picture 32">
                <a:extLst>
                  <a:ext uri="{FF2B5EF4-FFF2-40B4-BE49-F238E27FC236}">
                    <a16:creationId xmlns:a16="http://schemas.microsoft.com/office/drawing/2014/main" id="{48277D73-6957-4369-8A03-BE743D224063}"/>
                  </a:ext>
                </a:extLst>
              </p:cNvPr>
              <p:cNvPicPr>
                <a:picLocks noChangeAspect="1"/>
              </p:cNvPicPr>
              <p:nvPr/>
            </p:nvPicPr>
            <p:blipFill rotWithShape="1">
              <a:blip r:embed="rId6"/>
              <a:srcRect r="79305"/>
              <a:stretch/>
            </p:blipFill>
            <p:spPr>
              <a:xfrm>
                <a:off x="2944932" y="3768473"/>
                <a:ext cx="853385" cy="1480501"/>
              </a:xfrm>
              <a:prstGeom prst="rect">
                <a:avLst/>
              </a:prstGeom>
            </p:spPr>
          </p:pic>
        </p:grpSp>
      </p:grpSp>
      <p:sp>
        <p:nvSpPr>
          <p:cNvPr id="49" name="TextBox 48">
            <a:extLst>
              <a:ext uri="{FF2B5EF4-FFF2-40B4-BE49-F238E27FC236}">
                <a16:creationId xmlns:a16="http://schemas.microsoft.com/office/drawing/2014/main" id="{6CD24B0D-589D-4C34-B489-B49DAAE91EE1}"/>
              </a:ext>
            </a:extLst>
          </p:cNvPr>
          <p:cNvSpPr txBox="1"/>
          <p:nvPr/>
        </p:nvSpPr>
        <p:spPr>
          <a:xfrm>
            <a:off x="5942379" y="4234489"/>
            <a:ext cx="333425"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457200" rtl="0" fontAlgn="auto" latinLnBrk="1" hangingPunct="0">
              <a:lnSpc>
                <a:spcPct val="100000"/>
              </a:lnSpc>
              <a:spcBef>
                <a:spcPts val="0"/>
              </a:spcBef>
              <a:spcAft>
                <a:spcPts val="0"/>
              </a:spcAft>
              <a:buClr>
                <a:srgbClr val="000000"/>
              </a:buClr>
              <a:buSzTx/>
              <a:buFont typeface="Calibri"/>
              <a:buNone/>
              <a:tabLst/>
            </a:pPr>
            <a:r>
              <a:rPr lang="en-US" sz="1200" dirty="0">
                <a:solidFill>
                  <a:srgbClr val="000000"/>
                </a:solidFill>
                <a:uFill>
                  <a:solidFill>
                    <a:srgbClr val="000000"/>
                  </a:solidFill>
                </a:uFill>
                <a:latin typeface="Times New Roman" panose="02020603050405020304" pitchFamily="18" charset="0"/>
                <a:cs typeface="Times New Roman" panose="02020603050405020304" pitchFamily="18" charset="0"/>
              </a:rPr>
              <a:t>      </a:t>
            </a:r>
            <a:endParaRPr kumimoji="0" lang="en-US" sz="1200" b="0" u="none" strike="noStrike" cap="none" spc="0" normalizeH="0" baseline="0" dirty="0">
              <a:ln>
                <a:noFill/>
              </a:ln>
              <a:solidFill>
                <a:srgbClr val="000000"/>
              </a:solidFill>
              <a:effectLst/>
              <a:uFill>
                <a:solidFill>
                  <a:srgbClr val="000000"/>
                </a:solidFill>
              </a:uFill>
              <a:latin typeface="Times New Roman" panose="02020603050405020304" pitchFamily="18" charset="0"/>
              <a:cs typeface="Times New Roman" panose="02020603050405020304" pitchFamily="18" charset="0"/>
              <a:sym typeface="Calibri"/>
            </a:endParaRPr>
          </a:p>
        </p:txBody>
      </p:sp>
    </p:spTree>
    <p:extLst>
      <p:ext uri="{BB962C8B-B14F-4D97-AF65-F5344CB8AC3E}">
        <p14:creationId xmlns:p14="http://schemas.microsoft.com/office/powerpoint/2010/main" val="1035742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6AAB-EB11-4FA7-8F88-3E09EC5BC608}"/>
              </a:ext>
            </a:extLst>
          </p:cNvPr>
          <p:cNvSpPr>
            <a:spLocks noGrp="1"/>
          </p:cNvSpPr>
          <p:nvPr>
            <p:ph type="title"/>
          </p:nvPr>
        </p:nvSpPr>
        <p:spPr>
          <a:xfrm>
            <a:off x="225310" y="375374"/>
            <a:ext cx="6581000" cy="662692"/>
          </a:xfrm>
        </p:spPr>
        <p:txBody>
          <a:bodyPr/>
          <a:lstStyle/>
          <a:p>
            <a:r>
              <a:rPr lang="en-US" sz="2800" dirty="0"/>
              <a:t>Task 2: Design and Fabricate EVA-compatible sEMG electrodes</a:t>
            </a:r>
          </a:p>
        </p:txBody>
      </p:sp>
      <p:sp>
        <p:nvSpPr>
          <p:cNvPr id="3" name="Text Placeholder 2">
            <a:extLst>
              <a:ext uri="{FF2B5EF4-FFF2-40B4-BE49-F238E27FC236}">
                <a16:creationId xmlns:a16="http://schemas.microsoft.com/office/drawing/2014/main" id="{75135B57-11A0-455C-B04D-6AD29C906E73}"/>
              </a:ext>
            </a:extLst>
          </p:cNvPr>
          <p:cNvSpPr>
            <a:spLocks noGrp="1"/>
          </p:cNvSpPr>
          <p:nvPr>
            <p:ph type="body" idx="1"/>
          </p:nvPr>
        </p:nvSpPr>
        <p:spPr/>
        <p:txBody>
          <a:bodyPr/>
          <a:lstStyle/>
          <a:p>
            <a:pPr marL="0" indent="0">
              <a:buNone/>
            </a:pPr>
            <a:endParaRPr lang="en-US" sz="1100" dirty="0"/>
          </a:p>
          <a:p>
            <a:pPr marL="0" indent="0">
              <a:buNone/>
            </a:pPr>
            <a:r>
              <a:rPr lang="en-US" sz="2400" dirty="0"/>
              <a:t>In collaboration with MSFC, we hope to develop and obtain a novel EVA-compatible sEMG sensor package, featuring:</a:t>
            </a:r>
          </a:p>
          <a:p>
            <a:r>
              <a:rPr lang="en-US" sz="2400" dirty="0">
                <a:latin typeface="Calibri" panose="020F0502020204030204" pitchFamily="34" charset="0"/>
                <a:ea typeface="Calibri" panose="020F0502020204030204" pitchFamily="34" charset="0"/>
                <a:cs typeface="Times New Roman" panose="02020603050405020304" pitchFamily="18" charset="0"/>
              </a:rPr>
              <a:t>Silver (Ag), or silver-silver chloride (Ag-AgCl) electrode clusters</a:t>
            </a:r>
          </a:p>
          <a:p>
            <a:r>
              <a:rPr lang="en-US" sz="2400" dirty="0">
                <a:latin typeface="Calibri" panose="020F0502020204030204" pitchFamily="34" charset="0"/>
                <a:ea typeface="Calibri" panose="020F0502020204030204" pitchFamily="34" charset="0"/>
                <a:cs typeface="Times New Roman" panose="02020603050405020304" pitchFamily="18" charset="0"/>
              </a:rPr>
              <a:t>Multi-stage analog (RC) and digital filtering </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Low power microcontroller and radio communication</a:t>
            </a:r>
          </a:p>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10" name="Group 9">
            <a:extLst>
              <a:ext uri="{FF2B5EF4-FFF2-40B4-BE49-F238E27FC236}">
                <a16:creationId xmlns:a16="http://schemas.microsoft.com/office/drawing/2014/main" id="{0DA8C6D0-6128-4352-B8BF-BED2162C1446}"/>
              </a:ext>
            </a:extLst>
          </p:cNvPr>
          <p:cNvGrpSpPr/>
          <p:nvPr/>
        </p:nvGrpSpPr>
        <p:grpSpPr>
          <a:xfrm>
            <a:off x="457200" y="3932095"/>
            <a:ext cx="6976872" cy="2925905"/>
            <a:chOff x="457200" y="3695406"/>
            <a:chExt cx="6976872" cy="2925905"/>
          </a:xfrm>
        </p:grpSpPr>
        <p:pic>
          <p:nvPicPr>
            <p:cNvPr id="7" name="Picture 6">
              <a:extLst>
                <a:ext uri="{FF2B5EF4-FFF2-40B4-BE49-F238E27FC236}">
                  <a16:creationId xmlns:a16="http://schemas.microsoft.com/office/drawing/2014/main" id="{AA4E22DE-B6BD-491D-B5C4-F4569E3965A7}"/>
                </a:ext>
              </a:extLst>
            </p:cNvPr>
            <p:cNvPicPr>
              <a:picLocks noChangeAspect="1"/>
            </p:cNvPicPr>
            <p:nvPr/>
          </p:nvPicPr>
          <p:blipFill>
            <a:blip r:embed="rId2"/>
            <a:stretch>
              <a:fillRect/>
            </a:stretch>
          </p:blipFill>
          <p:spPr>
            <a:xfrm>
              <a:off x="457200" y="3695406"/>
              <a:ext cx="3962762" cy="2331036"/>
            </a:xfrm>
            <a:prstGeom prst="rect">
              <a:avLst/>
            </a:prstGeom>
          </p:spPr>
        </p:pic>
        <p:sp>
          <p:nvSpPr>
            <p:cNvPr id="8" name="TextBox 7">
              <a:extLst>
                <a:ext uri="{FF2B5EF4-FFF2-40B4-BE49-F238E27FC236}">
                  <a16:creationId xmlns:a16="http://schemas.microsoft.com/office/drawing/2014/main" id="{0CCF64EE-8EE4-48C8-8715-E51BDFAC1419}"/>
                </a:ext>
              </a:extLst>
            </p:cNvPr>
            <p:cNvSpPr txBox="1"/>
            <p:nvPr/>
          </p:nvSpPr>
          <p:spPr>
            <a:xfrm>
              <a:off x="457200" y="6020890"/>
              <a:ext cx="6976872" cy="6004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a:lnSpc>
                  <a:spcPct val="107000"/>
                </a:lnSpc>
                <a:spcBef>
                  <a:spcPts val="0"/>
                </a:spcBef>
                <a:spcAft>
                  <a:spcPts val="800"/>
                </a:spcAft>
              </a:pPr>
              <a:r>
                <a:rPr lang="en-US" sz="1200" i="1" dirty="0">
                  <a:effectLst/>
                  <a:latin typeface="Calibri" panose="020F0502020204030204" pitchFamily="34" charset="0"/>
                  <a:ea typeface="Calibri" panose="020F0502020204030204" pitchFamily="34" charset="0"/>
                  <a:cs typeface="Times New Roman" panose="02020603050405020304" pitchFamily="18" charset="0"/>
                </a:rPr>
                <a:t>Fig 6. Left: Sensor design inspired by flexible, </a:t>
              </a:r>
              <a:r>
                <a:rPr lang="en-US" sz="1200" i="1" dirty="0">
                  <a:latin typeface="Calibri" panose="020F0502020204030204" pitchFamily="34" charset="0"/>
                  <a:ea typeface="Calibri" panose="020F0502020204030204" pitchFamily="34" charset="0"/>
                  <a:cs typeface="Times New Roman" panose="02020603050405020304" pitchFamily="18" charset="0"/>
                </a:rPr>
                <a:t>EVA-compatible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bio-sensor developed by </a:t>
              </a:r>
              <a:r>
                <a:rPr lang="en-US" sz="1200" i="1" dirty="0" err="1">
                  <a:effectLst/>
                  <a:latin typeface="Calibri" panose="020F0502020204030204" pitchFamily="34" charset="0"/>
                  <a:ea typeface="Calibri" panose="020F0502020204030204" pitchFamily="34" charset="0"/>
                  <a:cs typeface="Times New Roman" panose="02020603050405020304" pitchFamily="18" charset="0"/>
                </a:rPr>
                <a:t>Jovanov</a:t>
              </a:r>
              <a:r>
                <a:rPr lang="en-US" sz="1200" i="1" dirty="0">
                  <a:effectLst/>
                  <a:latin typeface="Calibri" panose="020F0502020204030204" pitchFamily="34" charset="0"/>
                  <a:ea typeface="Calibri" panose="020F0502020204030204" pitchFamily="34" charset="0"/>
                  <a:cs typeface="Times New Roman" panose="02020603050405020304" pitchFamily="18" charset="0"/>
                </a:rPr>
                <a:t> et </a:t>
              </a:r>
              <a:r>
                <a:rPr lang="en-US" sz="1200" i="1" dirty="0">
                  <a:latin typeface="Calibri" panose="020F0502020204030204" pitchFamily="34" charset="0"/>
                  <a:ea typeface="Calibri" panose="020F0502020204030204" pitchFamily="34" charset="0"/>
                  <a:cs typeface="Times New Roman" panose="02020603050405020304" pitchFamily="18" charset="0"/>
                </a:rPr>
                <a:t>al. Right: Consumer-grade sEMG electrode cluster, illustrating desired sensor functionality (figures reproduced from [6,7])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8" name="Picture 2">
              <a:extLst>
                <a:ext uri="{FF2B5EF4-FFF2-40B4-BE49-F238E27FC236}">
                  <a16:creationId xmlns:a16="http://schemas.microsoft.com/office/drawing/2014/main" id="{549DB7C5-90DB-4A61-ADD1-D3CFC2F3BF66}"/>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4873200" y="4008639"/>
              <a:ext cx="2003424" cy="16553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5F073E6-E1A1-4244-8D76-415C454735D3}"/>
                </a:ext>
              </a:extLst>
            </p:cNvPr>
            <p:cNvSpPr txBox="1"/>
            <p:nvPr/>
          </p:nvSpPr>
          <p:spPr>
            <a:xfrm>
              <a:off x="3709035" y="4039862"/>
              <a:ext cx="473202"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800" i="1">
                  <a:latin typeface="Calibri" panose="020F0502020204030204" pitchFamily="34" charset="0"/>
                  <a:ea typeface="Calibri" panose="020F0502020204030204" pitchFamily="34" charset="0"/>
                  <a:cs typeface="Times New Roman" panose="02020603050405020304" pitchFamily="18" charset="0"/>
                </a:rPr>
                <a:t>[6]</a:t>
              </a:r>
              <a:endParaRPr lang="en-US" dirty="0"/>
            </a:p>
          </p:txBody>
        </p:sp>
        <p:sp>
          <p:nvSpPr>
            <p:cNvPr id="12" name="TextBox 11">
              <a:extLst>
                <a:ext uri="{FF2B5EF4-FFF2-40B4-BE49-F238E27FC236}">
                  <a16:creationId xmlns:a16="http://schemas.microsoft.com/office/drawing/2014/main" id="{07105687-20F9-4D1D-97A8-122C8BB61781}"/>
                </a:ext>
              </a:extLst>
            </p:cNvPr>
            <p:cNvSpPr txBox="1"/>
            <p:nvPr/>
          </p:nvSpPr>
          <p:spPr>
            <a:xfrm>
              <a:off x="6569709" y="4039862"/>
              <a:ext cx="473202" cy="3693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US" sz="1800" i="1" dirty="0">
                  <a:latin typeface="Calibri" panose="020F0502020204030204" pitchFamily="34" charset="0"/>
                  <a:ea typeface="Calibri" panose="020F0502020204030204" pitchFamily="34" charset="0"/>
                  <a:cs typeface="Times New Roman" panose="02020603050405020304" pitchFamily="18" charset="0"/>
                </a:rPr>
                <a:t>[7]</a:t>
              </a:r>
              <a:endParaRPr lang="en-US" dirty="0"/>
            </a:p>
          </p:txBody>
        </p:sp>
      </p:grpSp>
    </p:spTree>
    <p:extLst>
      <p:ext uri="{BB962C8B-B14F-4D97-AF65-F5344CB8AC3E}">
        <p14:creationId xmlns:p14="http://schemas.microsoft.com/office/powerpoint/2010/main" val="138918492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2D45-F97A-8C85-DF99-5976F3B301DD}"/>
              </a:ext>
            </a:extLst>
          </p:cNvPr>
          <p:cNvSpPr>
            <a:spLocks noGrp="1"/>
          </p:cNvSpPr>
          <p:nvPr>
            <p:ph type="title"/>
          </p:nvPr>
        </p:nvSpPr>
        <p:spPr/>
        <p:txBody>
          <a:bodyPr/>
          <a:lstStyle/>
          <a:p>
            <a:r>
              <a:rPr lang="en-US" dirty="0"/>
              <a:t>ASGC Fellowship Research </a:t>
            </a:r>
          </a:p>
        </p:txBody>
      </p:sp>
      <p:pic>
        <p:nvPicPr>
          <p:cNvPr id="12290" name="Picture 2">
            <a:extLst>
              <a:ext uri="{FF2B5EF4-FFF2-40B4-BE49-F238E27FC236}">
                <a16:creationId xmlns:a16="http://schemas.microsoft.com/office/drawing/2014/main" id="{FFCFB957-B736-2E2B-8697-06BE5DE23467}"/>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16750" y="3519156"/>
            <a:ext cx="4635031" cy="208817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E8C1719-A2DE-1F9E-0240-62A571347524}"/>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16750" y="1366026"/>
            <a:ext cx="4635032" cy="208817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FFC934F6-0938-8544-223F-9B3A3910A7C3}"/>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786582" y="1367309"/>
            <a:ext cx="3785418" cy="517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2093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29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29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
            <a:srgbClr val="000000"/>
          </a:buClr>
          <a:buSzTx/>
          <a:buFont typeface="Calibri"/>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
            <a:srgbClr val="000000"/>
          </a:buClr>
          <a:buSzTx/>
          <a:buFont typeface="Calibri"/>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alibri"/>
        <a:ea typeface="Calibri"/>
        <a:cs typeface="Calibri"/>
      </a:majorFont>
      <a:minorFont>
        <a:latin typeface="Calibri"/>
        <a:ea typeface="Calibri"/>
        <a:cs typeface="Calibri"/>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
            <a:srgbClr val="000000"/>
          </a:buClr>
          <a:buSzTx/>
          <a:buFont typeface="Calibri"/>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1" hangingPunct="0">
          <a:lnSpc>
            <a:spcPct val="100000"/>
          </a:lnSpc>
          <a:spcBef>
            <a:spcPts val="0"/>
          </a:spcBef>
          <a:spcAft>
            <a:spcPts val="0"/>
          </a:spcAft>
          <a:buClr>
            <a:srgbClr val="000000"/>
          </a:buClr>
          <a:buSzTx/>
          <a:buFont typeface="Calibri"/>
          <a:buNone/>
          <a:tabLst/>
          <a:defRPr kumimoji="0" sz="1800" b="0" i="0" u="none" strike="noStrike" cap="none" spc="0" normalizeH="0" baseline="0">
            <a:ln>
              <a:noFill/>
            </a:ln>
            <a:solidFill>
              <a:srgbClr val="000000"/>
            </a:solidFill>
            <a:effectLst/>
            <a:uFill>
              <a:solidFill>
                <a:srgbClr val="000000"/>
              </a:solidFill>
            </a:uFill>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20887</TotalTime>
  <Words>835</Words>
  <Application>Microsoft Office PowerPoint</Application>
  <PresentationFormat>On-screen Show (4:3)</PresentationFormat>
  <Paragraphs>119</Paragraphs>
  <Slides>22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Gill Sans</vt:lpstr>
      <vt:lpstr>Times New Roman</vt:lpstr>
      <vt:lpstr>Lucida Grande</vt:lpstr>
      <vt:lpstr>Calibri</vt:lpstr>
      <vt:lpstr>White</vt:lpstr>
      <vt:lpstr>Neuromuscular Sensing for Control of Robotic Exoskeletons</vt:lpstr>
      <vt:lpstr>Motivation</vt:lpstr>
      <vt:lpstr>Motivation</vt:lpstr>
      <vt:lpstr>Motivation</vt:lpstr>
      <vt:lpstr>Scope of Work</vt:lpstr>
      <vt:lpstr>Scope of Work</vt:lpstr>
      <vt:lpstr>Task 1: Software for Fatigue Detection</vt:lpstr>
      <vt:lpstr>Task 2: Design and Fabricate EVA-compatible sEMG electrodes</vt:lpstr>
      <vt:lpstr>ASGC Fellowship Research </vt:lpstr>
      <vt:lpstr>ASGC Fellowship Research </vt:lpstr>
      <vt:lpstr>ASGC Fellowship Research </vt:lpstr>
      <vt:lpstr>Experiment 1</vt:lpstr>
      <vt:lpstr>Experiment 2</vt:lpstr>
      <vt:lpstr>Experiment 2</vt:lpstr>
      <vt:lpstr>Experiment 3</vt:lpstr>
      <vt:lpstr>Experiment 3</vt:lpstr>
      <vt:lpstr>Experiment 3</vt:lpstr>
      <vt:lpstr>Tasks Accomplished</vt:lpstr>
      <vt:lpstr>Task 3: Implementation in Robot Control</vt:lpstr>
      <vt:lpstr>PowerPoint Presentation</vt:lpstr>
      <vt:lpstr>Background</vt:lpstr>
      <vt:lpstr>Background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Steadman</dc:creator>
  <cp:lastModifiedBy>Avinash Baskaran</cp:lastModifiedBy>
  <cp:revision>423</cp:revision>
  <cp:lastPrinted>2017-08-01T11:51:19Z</cp:lastPrinted>
  <dcterms:modified xsi:type="dcterms:W3CDTF">2022-08-23T19:21:18Z</dcterms:modified>
</cp:coreProperties>
</file>